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6" r:id="rId32"/>
    <p:sldId id="285"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ynumKilLM45gTjjILRMxjeexT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1"/>
  </p:normalViewPr>
  <p:slideViewPr>
    <p:cSldViewPr snapToGrid="0" snapToObjects="1">
      <p:cViewPr varScale="1">
        <p:scale>
          <a:sx n="91" d="100"/>
          <a:sy n="91" d="100"/>
        </p:scale>
        <p:origin x="840"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sample of entire volume of the brain</a:t>
            </a:r>
            <a:endParaRPr/>
          </a:p>
          <a:p>
            <a:pPr marL="0" lvl="0" indent="0" algn="l" rtl="0">
              <a:lnSpc>
                <a:spcPct val="100000"/>
              </a:lnSpc>
              <a:spcBef>
                <a:spcPts val="0"/>
              </a:spcBef>
              <a:spcAft>
                <a:spcPts val="0"/>
              </a:spcAft>
              <a:buSzPts val="1400"/>
              <a:buNone/>
            </a:pPr>
            <a:r>
              <a:rPr lang="en-US"/>
              <a:t>need to form a parametrized surface represents for the shape of a entire brain</a:t>
            </a:r>
            <a:endParaRPr/>
          </a:p>
        </p:txBody>
      </p:sp>
      <p:sp>
        <p:nvSpPr>
          <p:cNvPr id="364" name="Google Shape;36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voxel data, cut the 3d model into 2d slices</a:t>
            </a:r>
            <a:endParaRPr/>
          </a:p>
          <a:p>
            <a:pPr marL="0" lvl="0" indent="0" algn="l" rtl="0">
              <a:lnSpc>
                <a:spcPct val="100000"/>
              </a:lnSpc>
              <a:spcBef>
                <a:spcPts val="0"/>
              </a:spcBef>
              <a:spcAft>
                <a:spcPts val="0"/>
              </a:spcAft>
              <a:buSzPts val="1400"/>
              <a:buNone/>
            </a:pPr>
            <a:r>
              <a:rPr lang="en-US"/>
              <a:t>sample points from surface, fit a curve which is brain shape like</a:t>
            </a:r>
            <a:endParaRPr/>
          </a:p>
          <a:p>
            <a:pPr marL="0" lvl="0" indent="0" algn="l" rtl="0">
              <a:lnSpc>
                <a:spcPct val="100000"/>
              </a:lnSpc>
              <a:spcBef>
                <a:spcPts val="0"/>
              </a:spcBef>
              <a:spcAft>
                <a:spcPts val="0"/>
              </a:spcAft>
              <a:buSzPts val="1400"/>
              <a:buNone/>
            </a:pPr>
            <a:r>
              <a:rPr lang="en-US"/>
              <a:t>after done in each slice, fill up the missing part.</a:t>
            </a:r>
            <a:endParaRPr/>
          </a:p>
          <a:p>
            <a:pPr marL="0" lvl="0" indent="0" algn="l" rtl="0">
              <a:lnSpc>
                <a:spcPct val="100000"/>
              </a:lnSpc>
              <a:spcBef>
                <a:spcPts val="0"/>
              </a:spcBef>
              <a:spcAft>
                <a:spcPts val="0"/>
              </a:spcAft>
              <a:buSzPts val="1400"/>
              <a:buNone/>
            </a:pPr>
            <a:r>
              <a:rPr lang="en-US"/>
              <a:t>different forms of the curve</a:t>
            </a:r>
            <a:endParaRPr/>
          </a:p>
        </p:txBody>
      </p:sp>
      <p:sp>
        <p:nvSpPr>
          <p:cNvPr id="379" name="Google Shape;379;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87" name="Google Shape;3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400"/>
              <a:buNone/>
            </a:pPr>
            <a:r>
              <a:rPr lang="en-US"/>
              <a:t>To metastasize, the cancer cells must detach from the primary tumor, intravasate into the bloodstream or lymphatic system, avoid immune protection, extravasate from the blood, finally migrate to distant organs, and proliferate to a secondary tumor.</a:t>
            </a:r>
            <a:endParaRPr/>
          </a:p>
          <a:p>
            <a:pPr marL="0" lvl="0" indent="0" algn="l" rtl="0">
              <a:lnSpc>
                <a:spcPct val="90000"/>
              </a:lnSpc>
              <a:spcBef>
                <a:spcPts val="1000"/>
              </a:spcBef>
              <a:spcAft>
                <a:spcPts val="0"/>
              </a:spcAft>
              <a:buClr>
                <a:schemeClr val="dk1"/>
              </a:buClr>
              <a:buSzPts val="1100"/>
              <a:buFont typeface="Arial"/>
              <a:buNone/>
            </a:pPr>
            <a:r>
              <a:rPr lang="en-US"/>
              <a:t>More than two-thirds of metastatic sites could be explained by the blood flow links between the primary and secondary sites</a:t>
            </a:r>
            <a:endParaRPr/>
          </a:p>
        </p:txBody>
      </p:sp>
      <p:sp>
        <p:nvSpPr>
          <p:cNvPr id="169" name="Google Shape;16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For each node we first find the max order of the daughters, if there is only one daughter, </a:t>
            </a:r>
            <a:endParaRPr/>
          </a:p>
        </p:txBody>
      </p:sp>
      <p:sp>
        <p:nvSpPr>
          <p:cNvPr id="413" name="Google Shape;41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2" name="Google Shape;42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However we still have to validate whether the generated structure satisfies the physiological properties of brain vessels. We plot distribution of  and alll of them are right skewed, which is in accordance with the situation in real brain data.</a:t>
            </a:r>
            <a:endParaRPr/>
          </a:p>
        </p:txBody>
      </p:sp>
      <p:sp>
        <p:nvSpPr>
          <p:cNvPr id="435" name="Google Shape;435;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They follow the linear relationship that is summarized in previous papers.</a:t>
            </a:r>
            <a:endParaRPr/>
          </a:p>
        </p:txBody>
      </p:sp>
      <p:sp>
        <p:nvSpPr>
          <p:cNvPr id="461" name="Google Shape;46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72" name="Google Shape;47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610a411b1a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610a411b1a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g610a411b1a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using GCO, reason for optimization, physiological assumption: departure from optimal vascular structures in human body might cause disease</a:t>
            </a:r>
            <a:endParaRPr/>
          </a:p>
          <a:p>
            <a:pPr marL="0" lvl="0" indent="0" algn="l" rtl="0">
              <a:lnSpc>
                <a:spcPct val="100000"/>
              </a:lnSpc>
              <a:spcBef>
                <a:spcPts val="0"/>
              </a:spcBef>
              <a:spcAft>
                <a:spcPts val="0"/>
              </a:spcAft>
              <a:buSzPts val="1400"/>
              <a:buNone/>
            </a:pPr>
            <a:r>
              <a:rPr lang="en-US"/>
              <a:t>step relaxation</a:t>
            </a:r>
            <a:endParaRPr/>
          </a:p>
          <a:p>
            <a:pPr marL="0" lvl="0" indent="0" algn="l" rtl="0">
              <a:lnSpc>
                <a:spcPct val="100000"/>
              </a:lnSpc>
              <a:spcBef>
                <a:spcPts val="0"/>
              </a:spcBef>
              <a:spcAft>
                <a:spcPts val="0"/>
              </a:spcAft>
              <a:buSzPts val="1400"/>
              <a:buNone/>
            </a:pPr>
            <a:r>
              <a:rPr lang="en-US"/>
              <a:t>material cost represents for material needed for blood vessel</a:t>
            </a:r>
            <a:endParaRPr/>
          </a:p>
          <a:p>
            <a:pPr marL="0" lvl="0" indent="0" algn="l" rtl="0">
              <a:lnSpc>
                <a:spcPct val="100000"/>
              </a:lnSpc>
              <a:spcBef>
                <a:spcPts val="0"/>
              </a:spcBef>
              <a:spcAft>
                <a:spcPts val="0"/>
              </a:spcAft>
              <a:buSzPts val="1400"/>
              <a:buNone/>
            </a:pPr>
            <a:r>
              <a:rPr lang="en-US"/>
              <a:t>cells form the wall; cells in blood</a:t>
            </a:r>
            <a:endParaRPr/>
          </a:p>
          <a:p>
            <a:pPr marL="0" lvl="0" indent="0" algn="l" rtl="0">
              <a:lnSpc>
                <a:spcPct val="100000"/>
              </a:lnSpc>
              <a:spcBef>
                <a:spcPts val="0"/>
              </a:spcBef>
              <a:spcAft>
                <a:spcPts val="0"/>
              </a:spcAft>
              <a:buSzPts val="1400"/>
              <a:buNone/>
            </a:pPr>
            <a:r>
              <a:rPr lang="en-US"/>
              <a:t>model the vessel as cylinder, fix find optimal cost function minimize</a:t>
            </a:r>
            <a:endParaRPr/>
          </a:p>
          <a:p>
            <a:pPr marL="0" lvl="0" indent="0" algn="l" rtl="0">
              <a:lnSpc>
                <a:spcPct val="100000"/>
              </a:lnSpc>
              <a:spcBef>
                <a:spcPts val="0"/>
              </a:spcBef>
              <a:spcAft>
                <a:spcPts val="0"/>
              </a:spcAft>
              <a:buSzPts val="1400"/>
              <a:buNone/>
            </a:pPr>
            <a:r>
              <a:rPr lang="en-US"/>
              <a:t>actual implementation 3000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18" name="Google Shape;218;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energy dissipated during circulation, this is modelled according to laws in fluid dynamics</a:t>
            </a:r>
            <a:endParaRPr sz="1400"/>
          </a:p>
          <a:p>
            <a:pPr marL="0" lvl="0" indent="0" algn="l" rtl="0">
              <a:lnSpc>
                <a:spcPct val="100000"/>
              </a:lnSpc>
              <a:spcBef>
                <a:spcPts val="0"/>
              </a:spcBef>
              <a:spcAft>
                <a:spcPts val="0"/>
              </a:spcAft>
              <a:buClr>
                <a:schemeClr val="dk1"/>
              </a:buClr>
              <a:buSzPts val="1100"/>
              <a:buFont typeface="Arial"/>
              <a:buNone/>
            </a:pPr>
            <a:r>
              <a:rPr lang="en-US" sz="1400"/>
              <a:t>calculated by </a:t>
            </a:r>
            <a:endParaRPr sz="1400"/>
          </a:p>
          <a:p>
            <a:pPr marL="0" lvl="0" indent="0" algn="l" rtl="0">
              <a:lnSpc>
                <a:spcPct val="100000"/>
              </a:lnSpc>
              <a:spcBef>
                <a:spcPts val="0"/>
              </a:spcBef>
              <a:spcAft>
                <a:spcPts val="0"/>
              </a:spcAft>
              <a:buClr>
                <a:schemeClr val="dk1"/>
              </a:buClr>
              <a:buSzPts val="1100"/>
              <a:buFont typeface="Arial"/>
              <a:buNone/>
            </a:pPr>
            <a:r>
              <a:rPr lang="en-US" sz="1400"/>
              <a:t>flow rate is determined by flow of single cross-section that cut through all vessels at the same branching level</a:t>
            </a:r>
            <a:endParaRPr sz="1400"/>
          </a:p>
          <a:p>
            <a:pPr marL="0" lvl="0" indent="0" algn="l" rtl="0">
              <a:lnSpc>
                <a:spcPct val="100000"/>
              </a:lnSpc>
              <a:spcBef>
                <a:spcPts val="0"/>
              </a:spcBef>
              <a:spcAft>
                <a:spcPts val="0"/>
              </a:spcAft>
              <a:buClr>
                <a:schemeClr val="dk1"/>
              </a:buClr>
              <a:buSzPts val="1100"/>
              <a:buFont typeface="Arial"/>
              <a:buNone/>
            </a:pPr>
            <a:r>
              <a:rPr lang="en-US" sz="1400"/>
              <a:t>depends on radius, length, v, pressure diff of extreme ends</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t>model the power loss as something like a circuit, consider the flow rate to be current, treat actual blood flow to be resistor</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SzPts val="1400"/>
              <a:buNone/>
            </a:pPr>
            <a:endParaRPr/>
          </a:p>
        </p:txBody>
      </p:sp>
      <p:sp>
        <p:nvSpPr>
          <p:cNvPr id="228" name="Google Shape;2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000">
                <a:highlight>
                  <a:schemeClr val="lt1"/>
                </a:highlight>
                <a:latin typeface="Arial"/>
                <a:ea typeface="Arial"/>
                <a:cs typeface="Arial"/>
                <a:sym typeface="Arial"/>
              </a:rPr>
              <a:t>combine</a:t>
            </a:r>
            <a:endParaRPr sz="1000">
              <a:highlight>
                <a:schemeClr val="lt1"/>
              </a:highlight>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US" sz="1000">
                <a:highlight>
                  <a:schemeClr val="lt1"/>
                </a:highlight>
                <a:latin typeface="Arial"/>
                <a:ea typeface="Arial"/>
                <a:cs typeface="Arial"/>
                <a:sym typeface="Arial"/>
              </a:rPr>
              <a:t>pressure from main vessel to each branching vessels are approximately equal, treat vessel structure to be parallel circuit</a:t>
            </a:r>
            <a:endParaRPr sz="1000">
              <a:highlight>
                <a:schemeClr val="lt1"/>
              </a:highlight>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US" sz="1000">
                <a:highlight>
                  <a:schemeClr val="lt1"/>
                </a:highlight>
                <a:latin typeface="Arial"/>
                <a:ea typeface="Arial"/>
                <a:cs typeface="Arial"/>
                <a:sym typeface="Arial"/>
              </a:rPr>
              <a:t>main vessel = main circuit </a:t>
            </a:r>
            <a:endParaRPr sz="1000">
              <a:highlight>
                <a:schemeClr val="lt1"/>
              </a:highlight>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US" sz="1000">
                <a:highlight>
                  <a:schemeClr val="lt1"/>
                </a:highlight>
                <a:latin typeface="Arial"/>
                <a:ea typeface="Arial"/>
                <a:cs typeface="Arial"/>
                <a:sym typeface="Arial"/>
              </a:rPr>
              <a:t>branching vessel = branching circuit</a:t>
            </a:r>
            <a:endParaRPr sz="1000">
              <a:highlight>
                <a:schemeClr val="lt1"/>
              </a:highlight>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US" sz="1000">
                <a:highlight>
                  <a:schemeClr val="lt1"/>
                </a:highlight>
                <a:latin typeface="Arial"/>
                <a:ea typeface="Arial"/>
                <a:cs typeface="Arial"/>
                <a:sym typeface="Arial"/>
              </a:rPr>
              <a:t>by research, found the range of radius</a:t>
            </a:r>
            <a:endParaRPr sz="1000">
              <a:highlight>
                <a:schemeClr val="lt1"/>
              </a:highlight>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US" sz="1000">
                <a:highlight>
                  <a:schemeClr val="lt1"/>
                </a:highlight>
                <a:latin typeface="Arial"/>
                <a:ea typeface="Arial"/>
                <a:cs typeface="Arial"/>
                <a:sym typeface="Arial"/>
              </a:rPr>
              <a:t>by murrays law, the relation between the radius of main vessel and the radius of the branches</a:t>
            </a:r>
            <a:endParaRPr sz="1000">
              <a:highlight>
                <a:schemeClr val="lt1"/>
              </a:highlight>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US" sz="1000">
                <a:highlight>
                  <a:schemeClr val="lt1"/>
                </a:highlight>
                <a:latin typeface="Arial"/>
                <a:ea typeface="Arial"/>
                <a:cs typeface="Arial"/>
                <a:sym typeface="Arial"/>
              </a:rPr>
              <a:t>power cost become large</a:t>
            </a:r>
            <a:endParaRPr sz="1000">
              <a:highlight>
                <a:schemeClr val="lt1"/>
              </a:highlight>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US" sz="1000">
                <a:highlight>
                  <a:schemeClr val="lt1"/>
                </a:highlight>
                <a:latin typeface="Arial"/>
                <a:ea typeface="Arial"/>
                <a:cs typeface="Arial"/>
                <a:sym typeface="Arial"/>
              </a:rPr>
              <a:t>need to assign weight to make them have equivalent effects on the cost function</a:t>
            </a:r>
            <a:endParaRPr sz="1000">
              <a:highlight>
                <a:schemeClr val="lt1"/>
              </a:highlight>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US" sz="1000">
                <a:highlight>
                  <a:schemeClr val="lt1"/>
                </a:highlight>
                <a:latin typeface="Arial"/>
                <a:ea typeface="Arial"/>
                <a:cs typeface="Arial"/>
                <a:sym typeface="Arial"/>
              </a:rPr>
              <a:t>refer to previous work as well as the result from our own experiment</a:t>
            </a:r>
            <a:endParaRPr sz="1000">
              <a:highlight>
                <a:schemeClr val="lt1"/>
              </a:highlight>
              <a:latin typeface="Arial"/>
              <a:ea typeface="Arial"/>
              <a:cs typeface="Arial"/>
              <a:sym typeface="Arial"/>
            </a:endParaRPr>
          </a:p>
        </p:txBody>
      </p:sp>
      <p:sp>
        <p:nvSpPr>
          <p:cNvPr id="237" name="Google Shape;2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4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4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4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5" name="Google Shape;105;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5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3" name="Google Shape;143;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4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
          <p:cNvSpPr txBox="1">
            <a:spLocks noGrp="1"/>
          </p:cNvSpPr>
          <p:nvPr>
            <p:ph type="ctrTitle"/>
          </p:nvPr>
        </p:nvSpPr>
        <p:spPr>
          <a:xfrm>
            <a:off x="317850" y="1059125"/>
            <a:ext cx="11556300" cy="1940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Calibri"/>
              <a:buNone/>
            </a:pPr>
            <a:r>
              <a:rPr lang="en-US" sz="3400"/>
              <a:t>Mathematical Reconstruction of Patient-Specific Vascular Network Based on Clinical Images and Global Optimization</a:t>
            </a:r>
            <a:endParaRPr sz="3400"/>
          </a:p>
        </p:txBody>
      </p:sp>
      <p:sp>
        <p:nvSpPr>
          <p:cNvPr id="164" name="Google Shape;164;p1"/>
          <p:cNvSpPr txBox="1">
            <a:spLocks noGrp="1"/>
          </p:cNvSpPr>
          <p:nvPr>
            <p:ph type="subTitle" idx="1"/>
          </p:nvPr>
        </p:nvSpPr>
        <p:spPr>
          <a:xfrm>
            <a:off x="1524000" y="4200799"/>
            <a:ext cx="9144000" cy="1420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dirty="0"/>
              <a:t>Supervisor: </a:t>
            </a:r>
            <a:r>
              <a:rPr lang="en-US" altLang="zh-CN" dirty="0"/>
              <a:t>Dr.</a:t>
            </a:r>
            <a:r>
              <a:rPr lang="zh-CN" altLang="en-US" dirty="0"/>
              <a:t> </a:t>
            </a:r>
            <a:r>
              <a:rPr lang="en-US" dirty="0" err="1"/>
              <a:t>Nima</a:t>
            </a:r>
            <a:r>
              <a:rPr lang="en-US" dirty="0"/>
              <a:t> </a:t>
            </a:r>
            <a:r>
              <a:rPr lang="en-US" dirty="0" err="1"/>
              <a:t>Maftoon</a:t>
            </a:r>
            <a:endParaRPr dirty="0"/>
          </a:p>
          <a:p>
            <a:pPr marL="0" lvl="0" indent="0" algn="ctr" rtl="0">
              <a:lnSpc>
                <a:spcPct val="90000"/>
              </a:lnSpc>
              <a:spcBef>
                <a:spcPts val="1000"/>
              </a:spcBef>
              <a:spcAft>
                <a:spcPts val="0"/>
              </a:spcAft>
              <a:buClr>
                <a:schemeClr val="dk1"/>
              </a:buClr>
              <a:buSzPts val="2400"/>
              <a:buNone/>
            </a:pPr>
            <a:r>
              <a:rPr lang="en-US" dirty="0"/>
              <a:t>Students: </a:t>
            </a:r>
            <a:r>
              <a:rPr lang="en-US" dirty="0" err="1"/>
              <a:t>Yifan</a:t>
            </a:r>
            <a:r>
              <a:rPr lang="en-US" dirty="0"/>
              <a:t> Jiang, Abdul Hannan </a:t>
            </a:r>
            <a:r>
              <a:rPr lang="en-US" dirty="0" err="1"/>
              <a:t>Faruqi</a:t>
            </a:r>
            <a:r>
              <a:rPr lang="en-US" dirty="0"/>
              <a:t>, Junhong Shen</a:t>
            </a:r>
            <a:endParaRPr dirty="0"/>
          </a:p>
        </p:txBody>
      </p:sp>
      <p:sp>
        <p:nvSpPr>
          <p:cNvPr id="165" name="Google Shape;165;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pic>
        <p:nvPicPr>
          <p:cNvPr id="1026" name="Picture 2">
            <a:extLst>
              <a:ext uri="{FF2B5EF4-FFF2-40B4-BE49-F238E27FC236}">
                <a16:creationId xmlns:a16="http://schemas.microsoft.com/office/drawing/2014/main" id="{996D1AE6-F55C-A34C-BBAB-7C0CFCDB9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50" y="344903"/>
            <a:ext cx="808469" cy="1047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20595"/>
    </mc:Choice>
    <mc:Fallback>
      <p:transition spd="slow" advTm="2059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Optimization Algorithm</a:t>
            </a:r>
            <a:endParaRPr/>
          </a:p>
        </p:txBody>
      </p:sp>
      <p:sp>
        <p:nvSpPr>
          <p:cNvPr id="286" name="Google Shape;286;p1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Finding the global minimum using simulated annealing.</a:t>
            </a:r>
            <a:endParaRPr dirty="0"/>
          </a:p>
        </p:txBody>
      </p:sp>
      <p:sp>
        <p:nvSpPr>
          <p:cNvPr id="287" name="Google Shape;287;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dirty="0"/>
          </a:p>
        </p:txBody>
      </p:sp>
      <p:pic>
        <p:nvPicPr>
          <p:cNvPr id="288" name="Google Shape;288;p10"/>
          <p:cNvPicPr preferRelativeResize="0"/>
          <p:nvPr/>
        </p:nvPicPr>
        <p:blipFill rotWithShape="1">
          <a:blip r:embed="rId3">
            <a:alphaModFix/>
          </a:blip>
          <a:srcRect/>
          <a:stretch/>
        </p:blipFill>
        <p:spPr>
          <a:xfrm>
            <a:off x="6215418" y="2629625"/>
            <a:ext cx="4572000" cy="2743200"/>
          </a:xfrm>
          <a:prstGeom prst="rect">
            <a:avLst/>
          </a:prstGeom>
          <a:noFill/>
          <a:ln>
            <a:noFill/>
          </a:ln>
        </p:spPr>
      </p:pic>
      <p:pic>
        <p:nvPicPr>
          <p:cNvPr id="289" name="Google Shape;289;p10"/>
          <p:cNvPicPr preferRelativeResize="0"/>
          <p:nvPr/>
        </p:nvPicPr>
        <p:blipFill rotWithShape="1">
          <a:blip r:embed="rId4">
            <a:alphaModFix/>
          </a:blip>
          <a:srcRect/>
          <a:stretch/>
        </p:blipFill>
        <p:spPr>
          <a:xfrm>
            <a:off x="1217874" y="2629625"/>
            <a:ext cx="4187951" cy="2743200"/>
          </a:xfrm>
          <a:prstGeom prst="rect">
            <a:avLst/>
          </a:prstGeom>
          <a:noFill/>
          <a:ln>
            <a:noFill/>
          </a:ln>
        </p:spPr>
      </p:pic>
      <p:sp>
        <p:nvSpPr>
          <p:cNvPr id="7" name="Google Shape;257;p7">
            <a:extLst>
              <a:ext uri="{FF2B5EF4-FFF2-40B4-BE49-F238E27FC236}">
                <a16:creationId xmlns:a16="http://schemas.microsoft.com/office/drawing/2014/main" id="{42DCAF12-E321-044B-8063-7ABAE946C375}"/>
              </a:ext>
            </a:extLst>
          </p:cNvPr>
          <p:cNvSpPr/>
          <p:nvPr/>
        </p:nvSpPr>
        <p:spPr>
          <a:xfrm>
            <a:off x="1699649" y="5491089"/>
            <a:ext cx="32244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dirty="0">
                <a:latin typeface="Calibri"/>
                <a:ea typeface="Calibri"/>
                <a:cs typeface="Calibri"/>
                <a:sym typeface="Calibri"/>
              </a:rPr>
              <a:t>11</a:t>
            </a:r>
            <a:r>
              <a:rPr lang="en-US" sz="1800" b="0" i="0" u="none" strike="noStrike" cap="none" dirty="0">
                <a:solidFill>
                  <a:srgbClr val="000000"/>
                </a:solidFill>
                <a:latin typeface="Calibri"/>
                <a:ea typeface="Calibri"/>
                <a:cs typeface="Calibri"/>
                <a:sym typeface="Calibri"/>
              </a:rPr>
              <a:t> </a:t>
            </a:r>
            <a:r>
              <a:rPr lang="en-US" altLang="zh-CN" sz="1800" dirty="0">
                <a:latin typeface="Calibri"/>
                <a:ea typeface="Calibri"/>
                <a:cs typeface="Calibri"/>
                <a:sym typeface="Calibri"/>
              </a:rPr>
              <a:t>Location</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Change</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of</a:t>
            </a:r>
            <a:r>
              <a:rPr lang="zh-CN" altLang="en-US" sz="1800" b="0" i="0" u="none" strike="noStrike" cap="none" dirty="0">
                <a:solidFill>
                  <a:srgbClr val="000000"/>
                </a:solidFill>
                <a:latin typeface="Calibri"/>
                <a:ea typeface="Calibri"/>
                <a:cs typeface="Calibri"/>
                <a:sym typeface="Calibri"/>
              </a:rPr>
              <a:t> </a:t>
            </a:r>
            <a:r>
              <a:rPr lang="en-US" altLang="zh-CN" sz="1800" dirty="0">
                <a:latin typeface="Calibri"/>
                <a:ea typeface="Calibri"/>
                <a:cs typeface="Calibri"/>
                <a:sym typeface="Calibri"/>
              </a:rPr>
              <a:t>P</a:t>
            </a:r>
            <a:r>
              <a:rPr lang="en-US" altLang="zh-CN" sz="1800" b="0" i="0" u="none" strike="noStrike" cap="none" dirty="0">
                <a:solidFill>
                  <a:srgbClr val="000000"/>
                </a:solidFill>
                <a:latin typeface="Calibri"/>
                <a:ea typeface="Calibri"/>
                <a:cs typeface="Calibri"/>
                <a:sym typeface="Calibri"/>
              </a:rPr>
              <a:t>oints</a:t>
            </a:r>
            <a:endParaRPr sz="1800" b="0" i="0" u="none" strike="noStrike" cap="none" dirty="0">
              <a:solidFill>
                <a:srgbClr val="000000"/>
              </a:solidFill>
              <a:latin typeface="Calibri"/>
              <a:ea typeface="Calibri"/>
              <a:cs typeface="Calibri"/>
              <a:sym typeface="Calibri"/>
            </a:endParaRPr>
          </a:p>
        </p:txBody>
      </p:sp>
      <p:sp>
        <p:nvSpPr>
          <p:cNvPr id="8" name="Google Shape;257;p7">
            <a:extLst>
              <a:ext uri="{FF2B5EF4-FFF2-40B4-BE49-F238E27FC236}">
                <a16:creationId xmlns:a16="http://schemas.microsoft.com/office/drawing/2014/main" id="{51255345-CFEA-D648-9837-BDB5B261BE6B}"/>
              </a:ext>
            </a:extLst>
          </p:cNvPr>
          <p:cNvSpPr/>
          <p:nvPr/>
        </p:nvSpPr>
        <p:spPr>
          <a:xfrm>
            <a:off x="6889218" y="5491089"/>
            <a:ext cx="32244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dirty="0">
                <a:latin typeface="Calibri"/>
                <a:ea typeface="Calibri"/>
                <a:cs typeface="Calibri"/>
                <a:sym typeface="Calibri"/>
              </a:rPr>
              <a:t>12</a:t>
            </a:r>
            <a:r>
              <a:rPr 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Change</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of</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Cost</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Function</a:t>
            </a:r>
            <a:endParaRPr sz="18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12984"/>
    </mc:Choice>
    <mc:Fallback>
      <p:transition spd="slow" advTm="1298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dirty="0"/>
              <a:t>Optimization Algorithm: Parameters</a:t>
            </a:r>
            <a:endParaRPr dirty="0"/>
          </a:p>
        </p:txBody>
      </p:sp>
      <p:sp>
        <p:nvSpPr>
          <p:cNvPr id="296" name="Google Shape;296;p1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Important parameters for Simulated Annealing</a:t>
            </a:r>
            <a:r>
              <a:rPr lang="en-US" altLang="zh-CN" dirty="0"/>
              <a:t>:</a:t>
            </a:r>
            <a:endParaRPr dirty="0"/>
          </a:p>
          <a:p>
            <a:pPr marL="457200" lvl="0" indent="-342900" algn="l" rtl="0">
              <a:lnSpc>
                <a:spcPct val="90000"/>
              </a:lnSpc>
              <a:spcBef>
                <a:spcPts val="1000"/>
              </a:spcBef>
              <a:spcAft>
                <a:spcPts val="0"/>
              </a:spcAft>
              <a:buSzPts val="1800"/>
              <a:buChar char="●"/>
            </a:pPr>
            <a:r>
              <a:rPr lang="en-US" b="1" dirty="0"/>
              <a:t>Temperature</a:t>
            </a:r>
            <a:r>
              <a:rPr lang="en-US" dirty="0"/>
              <a:t> (Chosen value = 1)</a:t>
            </a:r>
            <a:endParaRPr dirty="0"/>
          </a:p>
          <a:p>
            <a:pPr marL="457200" lvl="1" indent="0">
              <a:spcBef>
                <a:spcPts val="1000"/>
              </a:spcBef>
              <a:buNone/>
            </a:pPr>
            <a:r>
              <a:rPr lang="en-US" dirty="0"/>
              <a:t>It defines the acceptance probability of a bad move. (Good moves are always accepted)</a:t>
            </a:r>
            <a:endParaRPr dirty="0"/>
          </a:p>
          <a:p>
            <a:pPr marL="457200" lvl="0" indent="-342900" algn="l" rtl="0">
              <a:lnSpc>
                <a:spcPct val="90000"/>
              </a:lnSpc>
              <a:spcBef>
                <a:spcPts val="1000"/>
              </a:spcBef>
              <a:spcAft>
                <a:spcPts val="0"/>
              </a:spcAft>
              <a:buSzPts val="1800"/>
              <a:buChar char="●"/>
            </a:pPr>
            <a:r>
              <a:rPr lang="en-US" b="1" dirty="0"/>
              <a:t>Cooling coefficient </a:t>
            </a:r>
            <a:r>
              <a:rPr lang="en-US" dirty="0"/>
              <a:t>(Chosen value = 0.999)</a:t>
            </a:r>
            <a:endParaRPr dirty="0"/>
          </a:p>
          <a:p>
            <a:pPr marL="457200" lvl="0" indent="0" algn="l" rtl="0">
              <a:lnSpc>
                <a:spcPct val="90000"/>
              </a:lnSpc>
              <a:spcBef>
                <a:spcPts val="1000"/>
              </a:spcBef>
              <a:spcAft>
                <a:spcPts val="0"/>
              </a:spcAft>
              <a:buSzPts val="1800"/>
              <a:buNone/>
            </a:pPr>
            <a:r>
              <a:rPr lang="en-US" sz="2400" dirty="0"/>
              <a:t>It affects the ability to reach equilibrium</a:t>
            </a:r>
            <a:endParaRPr sz="2400" dirty="0"/>
          </a:p>
          <a:p>
            <a:pPr marL="457200" lvl="0" indent="-342900" algn="l" rtl="0">
              <a:lnSpc>
                <a:spcPct val="90000"/>
              </a:lnSpc>
              <a:spcBef>
                <a:spcPts val="1000"/>
              </a:spcBef>
              <a:spcAft>
                <a:spcPts val="0"/>
              </a:spcAft>
              <a:buSzPts val="1800"/>
              <a:buChar char="●"/>
            </a:pPr>
            <a:r>
              <a:rPr lang="en-US" b="1" dirty="0"/>
              <a:t>Move</a:t>
            </a:r>
            <a:r>
              <a:rPr lang="zh-CN" altLang="en-US" b="1" dirty="0"/>
              <a:t> </a:t>
            </a:r>
            <a:r>
              <a:rPr lang="en-US" altLang="zh-CN" b="1" dirty="0"/>
              <a:t>Function</a:t>
            </a:r>
            <a:r>
              <a:rPr lang="en-US" dirty="0"/>
              <a:t> (Function = [-1,</a:t>
            </a:r>
            <a:r>
              <a:rPr lang="zh-CN" altLang="en-US" dirty="0"/>
              <a:t> </a:t>
            </a:r>
            <a:r>
              <a:rPr lang="en-US" dirty="0"/>
              <a:t>1] * 0.005</a:t>
            </a:r>
            <a:r>
              <a:rPr lang="zh-CN" altLang="en-US" dirty="0"/>
              <a:t> </a:t>
            </a:r>
            <a:r>
              <a:rPr lang="en-US" dirty="0"/>
              <a:t>*</a:t>
            </a:r>
            <a:r>
              <a:rPr lang="zh-CN" altLang="en-US" dirty="0"/>
              <a:t> </a:t>
            </a:r>
            <a:r>
              <a:rPr lang="en-US" dirty="0"/>
              <a:t>range)</a:t>
            </a:r>
            <a:endParaRPr dirty="0"/>
          </a:p>
          <a:p>
            <a:pPr marL="457200" lvl="0" indent="0" algn="l" rtl="0">
              <a:lnSpc>
                <a:spcPct val="90000"/>
              </a:lnSpc>
              <a:spcBef>
                <a:spcPts val="1000"/>
              </a:spcBef>
              <a:spcAft>
                <a:spcPts val="0"/>
              </a:spcAft>
              <a:buSzPts val="1800"/>
              <a:buNone/>
            </a:pPr>
            <a:r>
              <a:rPr lang="en-US" sz="2400" dirty="0"/>
              <a:t>It defines the ability of exploring the domain</a:t>
            </a:r>
            <a:endParaRPr sz="2400" dirty="0"/>
          </a:p>
          <a:p>
            <a:pPr marL="0" lvl="0" indent="0" algn="l" rtl="0">
              <a:lnSpc>
                <a:spcPct val="90000"/>
              </a:lnSpc>
              <a:spcBef>
                <a:spcPts val="1000"/>
              </a:spcBef>
              <a:spcAft>
                <a:spcPts val="0"/>
              </a:spcAft>
              <a:buSzPts val="1800"/>
              <a:buNone/>
            </a:pPr>
            <a:endParaRPr dirty="0"/>
          </a:p>
        </p:txBody>
      </p:sp>
      <p:sp>
        <p:nvSpPr>
          <p:cNvPr id="297" name="Google Shape;297;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63478"/>
    </mc:Choice>
    <mc:Fallback>
      <p:transition spd="slow" advTm="634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GCO Implementation (2D)</a:t>
            </a:r>
            <a:endParaRPr/>
          </a:p>
        </p:txBody>
      </p:sp>
      <p:pic>
        <p:nvPicPr>
          <p:cNvPr id="303" name="Google Shape;303;p12"/>
          <p:cNvPicPr preferRelativeResize="0">
            <a:picLocks noGrp="1"/>
          </p:cNvPicPr>
          <p:nvPr>
            <p:ph type="body" idx="1"/>
          </p:nvPr>
        </p:nvPicPr>
        <p:blipFill rotWithShape="1">
          <a:blip r:embed="rId3">
            <a:alphaModFix/>
          </a:blip>
          <a:srcRect/>
          <a:stretch/>
        </p:blipFill>
        <p:spPr>
          <a:xfrm>
            <a:off x="883452" y="1528358"/>
            <a:ext cx="2667822" cy="2000867"/>
          </a:xfrm>
          <a:prstGeom prst="rect">
            <a:avLst/>
          </a:prstGeom>
          <a:noFill/>
          <a:ln>
            <a:noFill/>
          </a:ln>
        </p:spPr>
      </p:pic>
      <p:pic>
        <p:nvPicPr>
          <p:cNvPr id="304" name="Google Shape;304;p12"/>
          <p:cNvPicPr preferRelativeResize="0"/>
          <p:nvPr/>
        </p:nvPicPr>
        <p:blipFill rotWithShape="1">
          <a:blip r:embed="rId4">
            <a:alphaModFix/>
          </a:blip>
          <a:srcRect/>
          <a:stretch/>
        </p:blipFill>
        <p:spPr>
          <a:xfrm>
            <a:off x="4286695" y="1528357"/>
            <a:ext cx="2667822" cy="2000867"/>
          </a:xfrm>
          <a:prstGeom prst="rect">
            <a:avLst/>
          </a:prstGeom>
          <a:noFill/>
          <a:ln>
            <a:noFill/>
          </a:ln>
        </p:spPr>
      </p:pic>
      <p:pic>
        <p:nvPicPr>
          <p:cNvPr id="305" name="Google Shape;305;p12"/>
          <p:cNvPicPr preferRelativeResize="0"/>
          <p:nvPr/>
        </p:nvPicPr>
        <p:blipFill rotWithShape="1">
          <a:blip r:embed="rId5">
            <a:alphaModFix/>
          </a:blip>
          <a:srcRect/>
          <a:stretch/>
        </p:blipFill>
        <p:spPr>
          <a:xfrm>
            <a:off x="1011400" y="4222601"/>
            <a:ext cx="2411926" cy="1808945"/>
          </a:xfrm>
          <a:prstGeom prst="rect">
            <a:avLst/>
          </a:prstGeom>
          <a:noFill/>
          <a:ln>
            <a:noFill/>
          </a:ln>
        </p:spPr>
      </p:pic>
      <p:pic>
        <p:nvPicPr>
          <p:cNvPr id="306" name="Google Shape;306;p12"/>
          <p:cNvPicPr preferRelativeResize="0"/>
          <p:nvPr/>
        </p:nvPicPr>
        <p:blipFill rotWithShape="1">
          <a:blip r:embed="rId6">
            <a:alphaModFix/>
          </a:blip>
          <a:srcRect/>
          <a:stretch/>
        </p:blipFill>
        <p:spPr>
          <a:xfrm>
            <a:off x="4502063" y="4144902"/>
            <a:ext cx="2411926" cy="1808945"/>
          </a:xfrm>
          <a:prstGeom prst="rect">
            <a:avLst/>
          </a:prstGeom>
          <a:noFill/>
          <a:ln>
            <a:noFill/>
          </a:ln>
        </p:spPr>
      </p:pic>
      <p:pic>
        <p:nvPicPr>
          <p:cNvPr id="307" name="Google Shape;307;p12"/>
          <p:cNvPicPr preferRelativeResize="0"/>
          <p:nvPr/>
        </p:nvPicPr>
        <p:blipFill rotWithShape="1">
          <a:blip r:embed="rId7">
            <a:alphaModFix/>
          </a:blip>
          <a:srcRect t="8682"/>
          <a:stretch/>
        </p:blipFill>
        <p:spPr>
          <a:xfrm>
            <a:off x="7536861" y="230298"/>
            <a:ext cx="4184650" cy="6262577"/>
          </a:xfrm>
          <a:prstGeom prst="rect">
            <a:avLst/>
          </a:prstGeom>
          <a:noFill/>
          <a:ln>
            <a:noFill/>
          </a:ln>
        </p:spPr>
      </p:pic>
      <p:sp>
        <p:nvSpPr>
          <p:cNvPr id="308" name="Google Shape;308;p12"/>
          <p:cNvSpPr/>
          <p:nvPr/>
        </p:nvSpPr>
        <p:spPr>
          <a:xfrm>
            <a:off x="7641237" y="6067271"/>
            <a:ext cx="609600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13</a:t>
            </a:r>
            <a:r>
              <a:rPr lang="en-US" sz="1800" b="0" i="0" u="none" strike="noStrike" cap="none" dirty="0">
                <a:solidFill>
                  <a:srgbClr val="000000"/>
                </a:solidFill>
                <a:latin typeface="Calibri"/>
                <a:ea typeface="Calibri"/>
                <a:cs typeface="Calibri"/>
                <a:sym typeface="Calibri"/>
              </a:rPr>
              <a:t>  GCO Algorithm</a:t>
            </a:r>
            <a:endParaRPr sz="1800" b="0" i="0" u="none" strike="noStrike" cap="none" dirty="0">
              <a:solidFill>
                <a:srgbClr val="000000"/>
              </a:solidFill>
              <a:latin typeface="Arial"/>
              <a:ea typeface="Arial"/>
              <a:cs typeface="Arial"/>
              <a:sym typeface="Arial"/>
            </a:endParaRPr>
          </a:p>
        </p:txBody>
      </p:sp>
      <p:sp>
        <p:nvSpPr>
          <p:cNvPr id="309" name="Google Shape;309;p12"/>
          <p:cNvSpPr/>
          <p:nvPr/>
        </p:nvSpPr>
        <p:spPr>
          <a:xfrm>
            <a:off x="766073" y="3608176"/>
            <a:ext cx="290258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(1) Initialization</a:t>
            </a:r>
            <a:endParaRPr sz="1800" b="0" i="0" u="none" strike="noStrike" cap="none">
              <a:solidFill>
                <a:srgbClr val="000000"/>
              </a:solidFill>
              <a:latin typeface="Arial"/>
              <a:ea typeface="Arial"/>
              <a:cs typeface="Arial"/>
              <a:sym typeface="Arial"/>
            </a:endParaRPr>
          </a:p>
        </p:txBody>
      </p:sp>
      <p:sp>
        <p:nvSpPr>
          <p:cNvPr id="310" name="Google Shape;310;p12"/>
          <p:cNvSpPr/>
          <p:nvPr/>
        </p:nvSpPr>
        <p:spPr>
          <a:xfrm>
            <a:off x="4169316" y="3608176"/>
            <a:ext cx="290258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(2) Split</a:t>
            </a:r>
            <a:endParaRPr sz="1800" b="0" i="0" u="none" strike="noStrike" cap="none">
              <a:solidFill>
                <a:srgbClr val="000000"/>
              </a:solidFill>
              <a:latin typeface="Arial"/>
              <a:ea typeface="Arial"/>
              <a:cs typeface="Arial"/>
              <a:sym typeface="Arial"/>
            </a:endParaRPr>
          </a:p>
        </p:txBody>
      </p:sp>
      <p:sp>
        <p:nvSpPr>
          <p:cNvPr id="311" name="Google Shape;311;p12"/>
          <p:cNvSpPr/>
          <p:nvPr/>
        </p:nvSpPr>
        <p:spPr>
          <a:xfrm>
            <a:off x="843984" y="6049194"/>
            <a:ext cx="290258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(3) Prune and Reconnect</a:t>
            </a:r>
            <a:endParaRPr sz="1800" b="0" i="0" u="none" strike="noStrike" cap="none">
              <a:solidFill>
                <a:srgbClr val="000000"/>
              </a:solidFill>
              <a:latin typeface="Arial"/>
              <a:ea typeface="Arial"/>
              <a:cs typeface="Arial"/>
              <a:sym typeface="Arial"/>
            </a:endParaRPr>
          </a:p>
        </p:txBody>
      </p:sp>
      <p:sp>
        <p:nvSpPr>
          <p:cNvPr id="312" name="Google Shape;312;p12"/>
          <p:cNvSpPr/>
          <p:nvPr/>
        </p:nvSpPr>
        <p:spPr>
          <a:xfrm>
            <a:off x="4228006" y="6049194"/>
            <a:ext cx="290258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(4) Result</a:t>
            </a:r>
            <a:endParaRPr sz="1800" b="0" i="0" u="none" strike="noStrike" cap="none">
              <a:solidFill>
                <a:srgbClr val="000000"/>
              </a:solidFill>
              <a:latin typeface="Arial"/>
              <a:ea typeface="Arial"/>
              <a:cs typeface="Arial"/>
              <a:sym typeface="Arial"/>
            </a:endParaRPr>
          </a:p>
        </p:txBody>
      </p:sp>
      <p:sp>
        <p:nvSpPr>
          <p:cNvPr id="313" name="Google Shape;31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314" name="Google Shape;314;p12"/>
          <p:cNvSpPr txBox="1">
            <a:spLocks noGrp="1"/>
          </p:cNvSpPr>
          <p:nvPr>
            <p:ph type="ftr" idx="11"/>
          </p:nvPr>
        </p:nvSpPr>
        <p:spPr>
          <a:xfrm>
            <a:off x="1086494" y="6486475"/>
            <a:ext cx="990646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Christopher P.Cheng. Chapter 4 - Geometric Modeling of Vasculature. Academic Press, 2019, pp. 45–66. isbn: 9780128157138.</a:t>
            </a:r>
            <a:endParaRPr/>
          </a:p>
        </p:txBody>
      </p:sp>
    </p:spTree>
  </p:cSld>
  <p:clrMapOvr>
    <a:masterClrMapping/>
  </p:clrMapOvr>
  <mc:AlternateContent xmlns:mc="http://schemas.openxmlformats.org/markup-compatibility/2006">
    <mc:Choice xmlns:p14="http://schemas.microsoft.com/office/powerpoint/2010/main" Requires="p14">
      <p:transition spd="slow" p14:dur="2000" advTm="37763"/>
    </mc:Choice>
    <mc:Fallback>
      <p:transition spd="slow" advTm="3776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GCO Implementation (3D)</a:t>
            </a:r>
            <a:endParaRPr/>
          </a:p>
        </p:txBody>
      </p:sp>
      <p:sp>
        <p:nvSpPr>
          <p:cNvPr id="320" name="Google Shape;320;p13"/>
          <p:cNvSpPr/>
          <p:nvPr/>
        </p:nvSpPr>
        <p:spPr>
          <a:xfrm>
            <a:off x="5594710" y="4314731"/>
            <a:ext cx="290258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(4) Result</a:t>
            </a:r>
            <a:endParaRPr sz="1800" b="0" i="0" u="none" strike="noStrike" cap="none">
              <a:solidFill>
                <a:srgbClr val="000000"/>
              </a:solidFill>
              <a:latin typeface="Arial"/>
              <a:ea typeface="Arial"/>
              <a:cs typeface="Arial"/>
              <a:sym typeface="Arial"/>
            </a:endParaRPr>
          </a:p>
        </p:txBody>
      </p:sp>
      <p:sp>
        <p:nvSpPr>
          <p:cNvPr id="321" name="Google Shape;321;p13"/>
          <p:cNvSpPr/>
          <p:nvPr/>
        </p:nvSpPr>
        <p:spPr>
          <a:xfrm>
            <a:off x="5550196" y="2352898"/>
            <a:ext cx="290258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(2) Split</a:t>
            </a:r>
            <a:endParaRPr sz="1800" b="0" i="0" u="none" strike="noStrike" cap="none">
              <a:solidFill>
                <a:srgbClr val="000000"/>
              </a:solidFill>
              <a:latin typeface="Arial"/>
              <a:ea typeface="Arial"/>
              <a:cs typeface="Arial"/>
              <a:sym typeface="Arial"/>
            </a:endParaRPr>
          </a:p>
        </p:txBody>
      </p:sp>
      <p:sp>
        <p:nvSpPr>
          <p:cNvPr id="322" name="Google Shape;322;p13"/>
          <p:cNvSpPr/>
          <p:nvPr/>
        </p:nvSpPr>
        <p:spPr>
          <a:xfrm>
            <a:off x="3048000" y="6001551"/>
            <a:ext cx="609600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14</a:t>
            </a:r>
            <a:r>
              <a:rPr lang="en-US" sz="1800" b="0" i="0" u="none" strike="noStrike" cap="none" dirty="0">
                <a:solidFill>
                  <a:srgbClr val="000000"/>
                </a:solidFill>
                <a:latin typeface="Calibri"/>
                <a:ea typeface="Calibri"/>
                <a:cs typeface="Calibri"/>
                <a:sym typeface="Calibri"/>
              </a:rPr>
              <a:t>  GCO in 3D</a:t>
            </a:r>
            <a:endParaRPr sz="1800" b="0" i="0" u="none" strike="noStrike" cap="none" dirty="0">
              <a:solidFill>
                <a:srgbClr val="000000"/>
              </a:solidFill>
              <a:latin typeface="Arial"/>
              <a:ea typeface="Arial"/>
              <a:cs typeface="Arial"/>
              <a:sym typeface="Arial"/>
            </a:endParaRPr>
          </a:p>
        </p:txBody>
      </p:sp>
      <p:sp>
        <p:nvSpPr>
          <p:cNvPr id="323" name="Google Shape;32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324" name="Google Shape;324;p13"/>
          <p:cNvPicPr preferRelativeResize="0"/>
          <p:nvPr/>
        </p:nvPicPr>
        <p:blipFill rotWithShape="1">
          <a:blip r:embed="rId3">
            <a:alphaModFix/>
          </a:blip>
          <a:srcRect l="11217" t="15883" b="3891"/>
          <a:stretch/>
        </p:blipFill>
        <p:spPr>
          <a:xfrm>
            <a:off x="7770741" y="3344065"/>
            <a:ext cx="3488418" cy="2555993"/>
          </a:xfrm>
          <a:prstGeom prst="rect">
            <a:avLst/>
          </a:prstGeom>
          <a:noFill/>
          <a:ln>
            <a:noFill/>
          </a:ln>
        </p:spPr>
      </p:pic>
      <p:pic>
        <p:nvPicPr>
          <p:cNvPr id="325" name="Google Shape;325;p13"/>
          <p:cNvPicPr preferRelativeResize="0"/>
          <p:nvPr/>
        </p:nvPicPr>
        <p:blipFill rotWithShape="1">
          <a:blip r:embed="rId4">
            <a:alphaModFix/>
          </a:blip>
          <a:srcRect b="8195"/>
          <a:stretch/>
        </p:blipFill>
        <p:spPr>
          <a:xfrm>
            <a:off x="2602038" y="3754608"/>
            <a:ext cx="3434274" cy="2096790"/>
          </a:xfrm>
          <a:prstGeom prst="rect">
            <a:avLst/>
          </a:prstGeom>
          <a:noFill/>
          <a:ln>
            <a:noFill/>
          </a:ln>
        </p:spPr>
      </p:pic>
      <p:pic>
        <p:nvPicPr>
          <p:cNvPr id="326" name="Google Shape;326;p13"/>
          <p:cNvPicPr preferRelativeResize="0"/>
          <p:nvPr/>
        </p:nvPicPr>
        <p:blipFill rotWithShape="1">
          <a:blip r:embed="rId5">
            <a:alphaModFix/>
          </a:blip>
          <a:srcRect/>
          <a:stretch/>
        </p:blipFill>
        <p:spPr>
          <a:xfrm>
            <a:off x="2647616" y="1374876"/>
            <a:ext cx="3434275" cy="2065666"/>
          </a:xfrm>
          <a:prstGeom prst="rect">
            <a:avLst/>
          </a:prstGeom>
          <a:noFill/>
          <a:ln>
            <a:noFill/>
          </a:ln>
        </p:spPr>
      </p:pic>
      <p:pic>
        <p:nvPicPr>
          <p:cNvPr id="327" name="Google Shape;327;p13"/>
          <p:cNvPicPr preferRelativeResize="0"/>
          <p:nvPr/>
        </p:nvPicPr>
        <p:blipFill rotWithShape="1">
          <a:blip r:embed="rId6">
            <a:alphaModFix/>
          </a:blip>
          <a:srcRect t="16240" b="18894"/>
          <a:stretch/>
        </p:blipFill>
        <p:spPr>
          <a:xfrm>
            <a:off x="7787674" y="1176837"/>
            <a:ext cx="2910407" cy="1950886"/>
          </a:xfrm>
          <a:prstGeom prst="rect">
            <a:avLst/>
          </a:prstGeom>
          <a:noFill/>
          <a:ln>
            <a:noFill/>
          </a:ln>
        </p:spPr>
      </p:pic>
      <p:sp>
        <p:nvSpPr>
          <p:cNvPr id="328" name="Google Shape;328;p13"/>
          <p:cNvSpPr/>
          <p:nvPr/>
        </p:nvSpPr>
        <p:spPr>
          <a:xfrm>
            <a:off x="145420" y="2310701"/>
            <a:ext cx="290258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(1) Initialization</a:t>
            </a:r>
            <a:endParaRPr sz="1800" b="0" i="0" u="none" strike="noStrike" cap="none">
              <a:solidFill>
                <a:srgbClr val="000000"/>
              </a:solidFill>
              <a:latin typeface="Arial"/>
              <a:ea typeface="Arial"/>
              <a:cs typeface="Arial"/>
              <a:sym typeface="Arial"/>
            </a:endParaRPr>
          </a:p>
        </p:txBody>
      </p:sp>
      <p:sp>
        <p:nvSpPr>
          <p:cNvPr id="329" name="Google Shape;329;p13"/>
          <p:cNvSpPr/>
          <p:nvPr/>
        </p:nvSpPr>
        <p:spPr>
          <a:xfrm>
            <a:off x="-187232" y="4351714"/>
            <a:ext cx="290258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(3) Relax</a:t>
            </a:r>
            <a:endParaRPr sz="1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24320"/>
    </mc:Choice>
    <mc:Fallback>
      <p:transition spd="slow" advTm="243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Locate Fixed Nodes: Extract Main Vessels</a:t>
            </a:r>
            <a:endParaRPr/>
          </a:p>
        </p:txBody>
      </p:sp>
      <p:pic>
        <p:nvPicPr>
          <p:cNvPr id="335" name="Google Shape;335;p14"/>
          <p:cNvPicPr preferRelativeResize="0">
            <a:picLocks noGrp="1"/>
          </p:cNvPicPr>
          <p:nvPr>
            <p:ph type="body" idx="1"/>
          </p:nvPr>
        </p:nvPicPr>
        <p:blipFill rotWithShape="1">
          <a:blip r:embed="rId3">
            <a:alphaModFix/>
          </a:blip>
          <a:srcRect/>
          <a:stretch/>
        </p:blipFill>
        <p:spPr>
          <a:xfrm>
            <a:off x="1235956" y="3309964"/>
            <a:ext cx="4860044" cy="2497667"/>
          </a:xfrm>
          <a:prstGeom prst="rect">
            <a:avLst/>
          </a:prstGeom>
          <a:noFill/>
          <a:ln>
            <a:noFill/>
          </a:ln>
        </p:spPr>
      </p:pic>
      <p:pic>
        <p:nvPicPr>
          <p:cNvPr id="336" name="Google Shape;336;p14"/>
          <p:cNvPicPr preferRelativeResize="0"/>
          <p:nvPr/>
        </p:nvPicPr>
        <p:blipFill rotWithShape="1">
          <a:blip r:embed="rId4">
            <a:alphaModFix/>
          </a:blip>
          <a:srcRect t="3802" b="5219"/>
          <a:stretch/>
        </p:blipFill>
        <p:spPr>
          <a:xfrm>
            <a:off x="6913591" y="1692464"/>
            <a:ext cx="3504544" cy="4115167"/>
          </a:xfrm>
          <a:prstGeom prst="rect">
            <a:avLst/>
          </a:prstGeom>
          <a:noFill/>
          <a:ln>
            <a:noFill/>
          </a:ln>
        </p:spPr>
      </p:pic>
      <p:sp>
        <p:nvSpPr>
          <p:cNvPr id="337" name="Google Shape;337;p14"/>
          <p:cNvSpPr txBox="1"/>
          <p:nvPr/>
        </p:nvSpPr>
        <p:spPr>
          <a:xfrm>
            <a:off x="838200" y="1825625"/>
            <a:ext cx="6264349"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Brain vessel segmentation from angiography using NiftyNet</a:t>
            </a:r>
            <a:endParaRPr sz="2600" b="0" i="0" u="none" strike="noStrike" cap="none">
              <a:solidFill>
                <a:schemeClr val="dk1"/>
              </a:solidFill>
              <a:latin typeface="Calibri"/>
              <a:ea typeface="Calibri"/>
              <a:cs typeface="Calibri"/>
              <a:sym typeface="Calibri"/>
            </a:endParaRPr>
          </a:p>
        </p:txBody>
      </p:sp>
      <p:sp>
        <p:nvSpPr>
          <p:cNvPr id="338" name="Google Shape;338;p14"/>
          <p:cNvSpPr/>
          <p:nvPr/>
        </p:nvSpPr>
        <p:spPr>
          <a:xfrm>
            <a:off x="2214688" y="6058973"/>
            <a:ext cx="290258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15</a:t>
            </a:r>
            <a:r>
              <a:rPr lang="en-US" sz="1800" b="0" i="0" u="none" strike="noStrike" cap="none" dirty="0">
                <a:solidFill>
                  <a:srgbClr val="000000"/>
                </a:solidFill>
                <a:latin typeface="Calibri"/>
                <a:ea typeface="Calibri"/>
                <a:cs typeface="Calibri"/>
                <a:sym typeface="Calibri"/>
              </a:rPr>
              <a:t> 3D Brain Angiography</a:t>
            </a:r>
            <a:endParaRPr sz="1800" b="0" i="0" u="none" strike="noStrike" cap="none" dirty="0">
              <a:solidFill>
                <a:srgbClr val="000000"/>
              </a:solidFill>
              <a:latin typeface="Arial"/>
              <a:ea typeface="Arial"/>
              <a:cs typeface="Arial"/>
              <a:sym typeface="Arial"/>
            </a:endParaRPr>
          </a:p>
        </p:txBody>
      </p:sp>
      <p:sp>
        <p:nvSpPr>
          <p:cNvPr id="339" name="Google Shape;339;p14"/>
          <p:cNvSpPr/>
          <p:nvPr/>
        </p:nvSpPr>
        <p:spPr>
          <a:xfrm>
            <a:off x="7022448" y="6068203"/>
            <a:ext cx="328682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16</a:t>
            </a:r>
            <a:r>
              <a:rPr lang="en-US" sz="1800" b="0" i="0" u="none" strike="noStrike" cap="none" dirty="0">
                <a:solidFill>
                  <a:srgbClr val="000000"/>
                </a:solidFill>
                <a:latin typeface="Calibri"/>
                <a:ea typeface="Calibri"/>
                <a:cs typeface="Calibri"/>
                <a:sym typeface="Calibri"/>
              </a:rPr>
              <a:t> Segmented Vessel Mesh</a:t>
            </a:r>
            <a:endParaRPr sz="1800" b="0" i="0" u="none" strike="noStrike" cap="none" dirty="0">
              <a:solidFill>
                <a:srgbClr val="000000"/>
              </a:solidFill>
              <a:latin typeface="Arial"/>
              <a:ea typeface="Arial"/>
              <a:cs typeface="Arial"/>
              <a:sym typeface="Arial"/>
            </a:endParaRPr>
          </a:p>
        </p:txBody>
      </p:sp>
      <p:sp>
        <p:nvSpPr>
          <p:cNvPr id="340" name="Google Shape;34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11772"/>
    </mc:Choice>
    <mc:Fallback>
      <p:transition spd="slow" advTm="1177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Locate Fixed Nodes: Extract Main Vessels</a:t>
            </a:r>
            <a:endParaRPr/>
          </a:p>
        </p:txBody>
      </p:sp>
      <p:pic>
        <p:nvPicPr>
          <p:cNvPr id="346" name="Google Shape;346;p15"/>
          <p:cNvPicPr preferRelativeResize="0">
            <a:picLocks noGrp="1"/>
          </p:cNvPicPr>
          <p:nvPr>
            <p:ph type="body" idx="1"/>
          </p:nvPr>
        </p:nvPicPr>
        <p:blipFill rotWithShape="1">
          <a:blip r:embed="rId3">
            <a:alphaModFix/>
          </a:blip>
          <a:srcRect l="2410" t="7496" r="10493" b="6621"/>
          <a:stretch/>
        </p:blipFill>
        <p:spPr>
          <a:xfrm>
            <a:off x="1136977" y="3332873"/>
            <a:ext cx="4689666" cy="2759319"/>
          </a:xfrm>
          <a:prstGeom prst="rect">
            <a:avLst/>
          </a:prstGeom>
          <a:noFill/>
          <a:ln>
            <a:noFill/>
          </a:ln>
        </p:spPr>
      </p:pic>
      <p:pic>
        <p:nvPicPr>
          <p:cNvPr id="347" name="Google Shape;347;p15"/>
          <p:cNvPicPr preferRelativeResize="0"/>
          <p:nvPr/>
        </p:nvPicPr>
        <p:blipFill rotWithShape="1">
          <a:blip r:embed="rId4">
            <a:alphaModFix/>
          </a:blip>
          <a:srcRect l="13508" t="5488" r="7640" b="4726"/>
          <a:stretch/>
        </p:blipFill>
        <p:spPr>
          <a:xfrm>
            <a:off x="6506278" y="1690688"/>
            <a:ext cx="4345320" cy="4380911"/>
          </a:xfrm>
          <a:prstGeom prst="rect">
            <a:avLst/>
          </a:prstGeom>
          <a:noFill/>
          <a:ln>
            <a:noFill/>
          </a:ln>
        </p:spPr>
      </p:pic>
      <p:sp>
        <p:nvSpPr>
          <p:cNvPr id="348" name="Google Shape;348;p15"/>
          <p:cNvSpPr txBox="1"/>
          <p:nvPr/>
        </p:nvSpPr>
        <p:spPr>
          <a:xfrm>
            <a:off x="838200" y="1825625"/>
            <a:ext cx="5556576"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Voxelize: mesh -&gt; 3D binary array</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Connected component analysis: obtain two main vessels</a:t>
            </a:r>
            <a:endParaRPr sz="26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p:txBody>
      </p:sp>
      <p:sp>
        <p:nvSpPr>
          <p:cNvPr id="349" name="Google Shape;349;p15"/>
          <p:cNvSpPr/>
          <p:nvPr/>
        </p:nvSpPr>
        <p:spPr>
          <a:xfrm>
            <a:off x="1451904" y="6176963"/>
            <a:ext cx="4059811"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17</a:t>
            </a:r>
            <a:r>
              <a:rPr lang="en-US" sz="1800" b="0" i="0" u="none" strike="noStrike" cap="none" dirty="0">
                <a:solidFill>
                  <a:srgbClr val="000000"/>
                </a:solidFill>
                <a:latin typeface="Calibri"/>
                <a:ea typeface="Calibri"/>
                <a:cs typeface="Calibri"/>
                <a:sym typeface="Calibri"/>
              </a:rPr>
              <a:t> Voxel Representation of Vessels</a:t>
            </a:r>
            <a:endParaRPr sz="1800" b="0" i="0" u="none" strike="noStrike" cap="none" dirty="0">
              <a:solidFill>
                <a:srgbClr val="000000"/>
              </a:solidFill>
              <a:latin typeface="Arial"/>
              <a:ea typeface="Arial"/>
              <a:cs typeface="Arial"/>
              <a:sym typeface="Arial"/>
            </a:endParaRPr>
          </a:p>
        </p:txBody>
      </p:sp>
      <p:sp>
        <p:nvSpPr>
          <p:cNvPr id="350" name="Google Shape;350;p15"/>
          <p:cNvSpPr/>
          <p:nvPr/>
        </p:nvSpPr>
        <p:spPr>
          <a:xfrm>
            <a:off x="6199426" y="6195640"/>
            <a:ext cx="495902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18</a:t>
            </a:r>
            <a:r>
              <a:rPr lang="en-US" sz="1800" b="0" i="0" u="none" strike="noStrike" cap="none" dirty="0">
                <a:solidFill>
                  <a:srgbClr val="000000"/>
                </a:solidFill>
                <a:latin typeface="Calibri"/>
                <a:ea typeface="Calibri"/>
                <a:cs typeface="Calibri"/>
                <a:sym typeface="Calibri"/>
              </a:rPr>
              <a:t> Voxel Representation of Main Vessel Parts</a:t>
            </a:r>
            <a:endParaRPr sz="1800" b="0" i="0" u="none" strike="noStrike" cap="none" dirty="0">
              <a:solidFill>
                <a:srgbClr val="000000"/>
              </a:solidFill>
              <a:latin typeface="Arial"/>
              <a:ea typeface="Arial"/>
              <a:cs typeface="Arial"/>
              <a:sym typeface="Arial"/>
            </a:endParaRPr>
          </a:p>
        </p:txBody>
      </p:sp>
      <p:sp>
        <p:nvSpPr>
          <p:cNvPr id="351" name="Google Shape;35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35361"/>
    </mc:Choice>
    <mc:Fallback>
      <p:transition spd="slow" advTm="3536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6"/>
          <p:cNvSpPr txBox="1">
            <a:spLocks noGrp="1"/>
          </p:cNvSpPr>
          <p:nvPr>
            <p:ph type="title"/>
          </p:nvPr>
        </p:nvSpPr>
        <p:spPr>
          <a:xfrm>
            <a:off x="838200" y="365125"/>
            <a:ext cx="10688858"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Calibri"/>
              <a:buNone/>
            </a:pPr>
            <a:r>
              <a:rPr lang="en-US" sz="4000"/>
              <a:t>Locate Fixed Nodes: </a:t>
            </a:r>
            <a:br>
              <a:rPr lang="en-US" sz="4000"/>
            </a:br>
            <a:r>
              <a:rPr lang="en-US" sz="4000"/>
              <a:t>Node and Edge Representation</a:t>
            </a:r>
            <a:endParaRPr sz="4000"/>
          </a:p>
        </p:txBody>
      </p:sp>
      <p:sp>
        <p:nvSpPr>
          <p:cNvPr id="357" name="Google Shape;35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600"/>
              <a:buChar char="•"/>
            </a:pPr>
            <a:r>
              <a:rPr lang="en-US" sz="2600"/>
              <a:t>Sample points (coordinates) from the vessels to retain the main structure of the network</a:t>
            </a:r>
            <a:endParaRPr sz="2600"/>
          </a:p>
        </p:txBody>
      </p:sp>
      <p:pic>
        <p:nvPicPr>
          <p:cNvPr id="358" name="Google Shape;358;p16"/>
          <p:cNvPicPr preferRelativeResize="0"/>
          <p:nvPr/>
        </p:nvPicPr>
        <p:blipFill rotWithShape="1">
          <a:blip r:embed="rId3">
            <a:alphaModFix/>
          </a:blip>
          <a:srcRect l="17901" t="26620" r="22530" b="20105"/>
          <a:stretch/>
        </p:blipFill>
        <p:spPr>
          <a:xfrm>
            <a:off x="927577" y="2679259"/>
            <a:ext cx="5168423" cy="2889007"/>
          </a:xfrm>
          <a:prstGeom prst="rect">
            <a:avLst/>
          </a:prstGeom>
          <a:noFill/>
          <a:ln>
            <a:noFill/>
          </a:ln>
        </p:spPr>
      </p:pic>
      <p:pic>
        <p:nvPicPr>
          <p:cNvPr id="359" name="Google Shape;359;p16"/>
          <p:cNvPicPr preferRelativeResize="0"/>
          <p:nvPr/>
        </p:nvPicPr>
        <p:blipFill rotWithShape="1">
          <a:blip r:embed="rId4">
            <a:alphaModFix/>
          </a:blip>
          <a:srcRect l="15584" t="14870" r="20525" b="17667"/>
          <a:stretch/>
        </p:blipFill>
        <p:spPr>
          <a:xfrm>
            <a:off x="6493750" y="2520008"/>
            <a:ext cx="4860050" cy="3207507"/>
          </a:xfrm>
          <a:prstGeom prst="rect">
            <a:avLst/>
          </a:prstGeom>
          <a:noFill/>
          <a:ln>
            <a:noFill/>
          </a:ln>
        </p:spPr>
      </p:pic>
      <p:sp>
        <p:nvSpPr>
          <p:cNvPr id="360" name="Google Shape;360;p16"/>
          <p:cNvSpPr/>
          <p:nvPr/>
        </p:nvSpPr>
        <p:spPr>
          <a:xfrm>
            <a:off x="3126866" y="6032355"/>
            <a:ext cx="579690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19</a:t>
            </a:r>
            <a:r>
              <a:rPr lang="en-US" sz="1800" b="0" i="0" u="none" strike="noStrike" cap="none" dirty="0">
                <a:solidFill>
                  <a:srgbClr val="000000"/>
                </a:solidFill>
                <a:latin typeface="Calibri"/>
                <a:ea typeface="Calibri"/>
                <a:cs typeface="Calibri"/>
                <a:sym typeface="Calibri"/>
              </a:rPr>
              <a:t> Node and Edge Representation of Main Vessels</a:t>
            </a:r>
            <a:endParaRPr sz="1800" b="0" i="0" u="none" strike="noStrike" cap="none" dirty="0">
              <a:solidFill>
                <a:srgbClr val="000000"/>
              </a:solidFill>
              <a:latin typeface="Arial"/>
              <a:ea typeface="Arial"/>
              <a:cs typeface="Arial"/>
              <a:sym typeface="Arial"/>
            </a:endParaRPr>
          </a:p>
        </p:txBody>
      </p:sp>
      <p:sp>
        <p:nvSpPr>
          <p:cNvPr id="361" name="Google Shape;36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31057"/>
    </mc:Choice>
    <mc:Fallback>
      <p:transition spd="slow" advTm="3105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Sample Leaf Nodes: Parametrization</a:t>
            </a:r>
            <a:endParaRPr/>
          </a:p>
        </p:txBody>
      </p:sp>
      <p:pic>
        <p:nvPicPr>
          <p:cNvPr id="367" name="Google Shape;367;p17"/>
          <p:cNvPicPr preferRelativeResize="0">
            <a:picLocks noGrp="1"/>
          </p:cNvPicPr>
          <p:nvPr>
            <p:ph type="body" idx="1"/>
          </p:nvPr>
        </p:nvPicPr>
        <p:blipFill rotWithShape="1">
          <a:blip r:embed="rId3">
            <a:alphaModFix/>
          </a:blip>
          <a:srcRect/>
          <a:stretch/>
        </p:blipFill>
        <p:spPr>
          <a:xfrm>
            <a:off x="656008" y="2030348"/>
            <a:ext cx="4466700" cy="3094500"/>
          </a:xfrm>
          <a:prstGeom prst="rect">
            <a:avLst/>
          </a:prstGeom>
          <a:noFill/>
          <a:ln>
            <a:noFill/>
          </a:ln>
        </p:spPr>
      </p:pic>
      <p:pic>
        <p:nvPicPr>
          <p:cNvPr id="368" name="Google Shape;368;p17"/>
          <p:cNvPicPr preferRelativeResize="0"/>
          <p:nvPr/>
        </p:nvPicPr>
        <p:blipFill rotWithShape="1">
          <a:blip r:embed="rId4">
            <a:alphaModFix/>
          </a:blip>
          <a:srcRect/>
          <a:stretch/>
        </p:blipFill>
        <p:spPr>
          <a:xfrm>
            <a:off x="6417725" y="2038663"/>
            <a:ext cx="2031900" cy="1414909"/>
          </a:xfrm>
          <a:prstGeom prst="rect">
            <a:avLst/>
          </a:prstGeom>
          <a:noFill/>
          <a:ln>
            <a:noFill/>
          </a:ln>
        </p:spPr>
      </p:pic>
      <p:cxnSp>
        <p:nvCxnSpPr>
          <p:cNvPr id="369" name="Google Shape;369;p17"/>
          <p:cNvCxnSpPr/>
          <p:nvPr/>
        </p:nvCxnSpPr>
        <p:spPr>
          <a:xfrm>
            <a:off x="5376350" y="3552748"/>
            <a:ext cx="804300" cy="0"/>
          </a:xfrm>
          <a:prstGeom prst="straightConnector1">
            <a:avLst/>
          </a:prstGeom>
          <a:noFill/>
          <a:ln w="38100" cap="flat" cmpd="sng">
            <a:solidFill>
              <a:schemeClr val="dk2"/>
            </a:solidFill>
            <a:prstDash val="solid"/>
            <a:round/>
            <a:headEnd type="none" w="sm" len="sm"/>
            <a:tailEnd type="triangle" w="med" len="med"/>
          </a:ln>
        </p:spPr>
      </p:cxnSp>
      <p:cxnSp>
        <p:nvCxnSpPr>
          <p:cNvPr id="370" name="Google Shape;370;p17"/>
          <p:cNvCxnSpPr/>
          <p:nvPr/>
        </p:nvCxnSpPr>
        <p:spPr>
          <a:xfrm>
            <a:off x="16467675" y="3598325"/>
            <a:ext cx="2031900" cy="2031900"/>
          </a:xfrm>
          <a:prstGeom prst="straightConnector1">
            <a:avLst/>
          </a:prstGeom>
          <a:noFill/>
          <a:ln w="38100" cap="flat" cmpd="sng">
            <a:solidFill>
              <a:schemeClr val="dk2"/>
            </a:solidFill>
            <a:prstDash val="solid"/>
            <a:round/>
            <a:headEnd type="none" w="sm" len="sm"/>
            <a:tailEnd type="triangle" w="med" len="med"/>
          </a:ln>
        </p:spPr>
      </p:cxnSp>
      <p:pic>
        <p:nvPicPr>
          <p:cNvPr id="371" name="Google Shape;371;p17"/>
          <p:cNvPicPr preferRelativeResize="0"/>
          <p:nvPr/>
        </p:nvPicPr>
        <p:blipFill rotWithShape="1">
          <a:blip r:embed="rId5">
            <a:alphaModFix/>
          </a:blip>
          <a:srcRect l="33780" t="17432" r="33431" b="14205"/>
          <a:stretch/>
        </p:blipFill>
        <p:spPr>
          <a:xfrm>
            <a:off x="8743731" y="2038673"/>
            <a:ext cx="2610067" cy="3061349"/>
          </a:xfrm>
          <a:prstGeom prst="rect">
            <a:avLst/>
          </a:prstGeom>
          <a:noFill/>
          <a:ln>
            <a:noFill/>
          </a:ln>
        </p:spPr>
      </p:pic>
      <p:pic>
        <p:nvPicPr>
          <p:cNvPr id="372" name="Google Shape;372;p17"/>
          <p:cNvPicPr preferRelativeResize="0"/>
          <p:nvPr/>
        </p:nvPicPr>
        <p:blipFill rotWithShape="1">
          <a:blip r:embed="rId6">
            <a:alphaModFix/>
          </a:blip>
          <a:srcRect l="26089" t="21704" r="26407" b="20104"/>
          <a:stretch/>
        </p:blipFill>
        <p:spPr>
          <a:xfrm>
            <a:off x="6417725" y="3699948"/>
            <a:ext cx="2031898" cy="1400071"/>
          </a:xfrm>
          <a:prstGeom prst="rect">
            <a:avLst/>
          </a:prstGeom>
          <a:noFill/>
          <a:ln>
            <a:noFill/>
          </a:ln>
        </p:spPr>
      </p:pic>
      <p:sp>
        <p:nvSpPr>
          <p:cNvPr id="373" name="Google Shape;373;p17"/>
          <p:cNvSpPr/>
          <p:nvPr/>
        </p:nvSpPr>
        <p:spPr>
          <a:xfrm>
            <a:off x="231500" y="5439998"/>
            <a:ext cx="5547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20</a:t>
            </a:r>
            <a:r>
              <a:rPr lang="en-US" sz="1800" b="0" i="0" u="none" strike="noStrike" cap="none" dirty="0">
                <a:solidFill>
                  <a:srgbClr val="000000"/>
                </a:solidFill>
                <a:latin typeface="Calibri"/>
                <a:ea typeface="Calibri"/>
                <a:cs typeface="Calibri"/>
                <a:sym typeface="Calibri"/>
              </a:rPr>
              <a:t> Brain Model Without Parametrization</a:t>
            </a:r>
            <a:endParaRPr sz="1800" b="0" i="0" u="none" strike="noStrike" cap="none" dirty="0">
              <a:solidFill>
                <a:srgbClr val="000000"/>
              </a:solidFill>
              <a:latin typeface="Arial"/>
              <a:ea typeface="Arial"/>
              <a:cs typeface="Arial"/>
              <a:sym typeface="Arial"/>
            </a:endParaRPr>
          </a:p>
        </p:txBody>
      </p:sp>
      <p:sp>
        <p:nvSpPr>
          <p:cNvPr id="374" name="Google Shape;374;p17"/>
          <p:cNvSpPr/>
          <p:nvPr/>
        </p:nvSpPr>
        <p:spPr>
          <a:xfrm>
            <a:off x="6327300" y="5439998"/>
            <a:ext cx="5547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21</a:t>
            </a:r>
            <a:r>
              <a:rPr lang="en-US" sz="1800" b="0" i="0" u="none" strike="noStrike" cap="none" dirty="0">
                <a:solidFill>
                  <a:srgbClr val="000000"/>
                </a:solidFill>
                <a:latin typeface="Calibri"/>
                <a:ea typeface="Calibri"/>
                <a:cs typeface="Calibri"/>
                <a:sym typeface="Calibri"/>
              </a:rPr>
              <a:t> Brain Model With Parametrization</a:t>
            </a:r>
            <a:endParaRPr sz="1800" b="0" i="0" u="none" strike="noStrike" cap="none" dirty="0">
              <a:solidFill>
                <a:srgbClr val="000000"/>
              </a:solidFill>
              <a:latin typeface="Arial"/>
              <a:ea typeface="Arial"/>
              <a:cs typeface="Arial"/>
              <a:sym typeface="Arial"/>
            </a:endParaRPr>
          </a:p>
        </p:txBody>
      </p:sp>
      <p:sp>
        <p:nvSpPr>
          <p:cNvPr id="375" name="Google Shape;37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4734"/>
    </mc:Choice>
    <mc:Fallback>
      <p:transition spd="slow" advTm="2473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Sample Leaf Nodes: Approach</a:t>
            </a:r>
            <a:endParaRPr/>
          </a:p>
        </p:txBody>
      </p:sp>
      <p:sp>
        <p:nvSpPr>
          <p:cNvPr id="382" name="Google Shape;382;p1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Take 512 slices and fit the curve with several mathematical expression.</a:t>
            </a:r>
            <a:endParaRPr/>
          </a:p>
          <a:p>
            <a:pPr marL="4572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US"/>
              <a:t>Polynomial fit: </a:t>
            </a:r>
            <a:endParaRPr/>
          </a:p>
          <a:p>
            <a:pPr marL="4572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US"/>
              <a:t>Ellipse fit:</a:t>
            </a:r>
            <a:endParaRPr/>
          </a:p>
          <a:p>
            <a:pPr marL="4572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US"/>
              <a:t>Circle fit:</a:t>
            </a:r>
            <a:endParaRPr/>
          </a:p>
        </p:txBody>
      </p:sp>
      <p:sp>
        <p:nvSpPr>
          <p:cNvPr id="383" name="Google Shape;383;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pic>
        <p:nvPicPr>
          <p:cNvPr id="384" name="Google Shape;384;p18"/>
          <p:cNvPicPr preferRelativeResize="0"/>
          <p:nvPr/>
        </p:nvPicPr>
        <p:blipFill rotWithShape="1">
          <a:blip r:embed="rId3">
            <a:alphaModFix/>
          </a:blip>
          <a:srcRect l="6874" t="20742" r="40964" b="23913"/>
          <a:stretch/>
        </p:blipFill>
        <p:spPr>
          <a:xfrm>
            <a:off x="3635350" y="2761475"/>
            <a:ext cx="4501224" cy="26864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56236"/>
    </mc:Choice>
    <mc:Fallback>
      <p:transition spd="slow" advTm="5623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Sampling Algorithm: Region of Influence</a:t>
            </a:r>
            <a:endParaRPr/>
          </a:p>
        </p:txBody>
      </p:sp>
      <p:sp>
        <p:nvSpPr>
          <p:cNvPr id="390" name="Google Shape;390;p19"/>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Autofit/>
          </a:bodyPr>
          <a:lstStyle/>
          <a:p>
            <a:pPr marL="228600" lvl="0" indent="-243205" algn="l" rtl="0">
              <a:lnSpc>
                <a:spcPct val="100000"/>
              </a:lnSpc>
              <a:spcBef>
                <a:spcPts val="1000"/>
              </a:spcBef>
              <a:spcAft>
                <a:spcPts val="0"/>
              </a:spcAft>
              <a:buClr>
                <a:schemeClr val="dk1"/>
              </a:buClr>
              <a:buSzPts val="2400"/>
              <a:buChar char="•"/>
            </a:pPr>
            <a:r>
              <a:rPr lang="en-US" sz="2400" dirty="0"/>
              <a:t>Randomly sample some points in the domain</a:t>
            </a:r>
            <a:r>
              <a:rPr lang="zh-CN" altLang="en-US" sz="2400" dirty="0"/>
              <a:t> </a:t>
            </a:r>
            <a:r>
              <a:rPr lang="en-US" sz="2400" dirty="0"/>
              <a:t>and define a region of influence around each point</a:t>
            </a:r>
            <a:endParaRPr sz="2400" dirty="0"/>
          </a:p>
          <a:p>
            <a:pPr marL="228600" lvl="0" indent="-243205" algn="l" rtl="0">
              <a:lnSpc>
                <a:spcPct val="100000"/>
              </a:lnSpc>
              <a:spcBef>
                <a:spcPts val="1000"/>
              </a:spcBef>
              <a:spcAft>
                <a:spcPts val="0"/>
              </a:spcAft>
              <a:buClr>
                <a:schemeClr val="dk1"/>
              </a:buClr>
              <a:buSzPts val="2400"/>
              <a:buChar char="•"/>
            </a:pPr>
            <a:r>
              <a:rPr lang="en-US" sz="2400" dirty="0"/>
              <a:t>Rearrange the points to fill unsupplied regions</a:t>
            </a:r>
          </a:p>
          <a:p>
            <a:pPr marL="228600" lvl="0" indent="-243205" algn="l" rtl="0">
              <a:lnSpc>
                <a:spcPct val="70000"/>
              </a:lnSpc>
              <a:spcBef>
                <a:spcPts val="1000"/>
              </a:spcBef>
              <a:spcAft>
                <a:spcPts val="0"/>
              </a:spcAft>
              <a:buClr>
                <a:schemeClr val="dk1"/>
              </a:buClr>
              <a:buSzPts val="2400"/>
              <a:buChar char="•"/>
            </a:pPr>
            <a:endParaRPr sz="2400" dirty="0"/>
          </a:p>
          <a:p>
            <a:pPr marL="228600" lvl="0" indent="-243205" algn="l" rtl="0">
              <a:lnSpc>
                <a:spcPct val="70000"/>
              </a:lnSpc>
              <a:spcBef>
                <a:spcPts val="1000"/>
              </a:spcBef>
              <a:spcAft>
                <a:spcPts val="0"/>
              </a:spcAft>
              <a:buClr>
                <a:schemeClr val="dk1"/>
              </a:buClr>
              <a:buSzPts val="2400"/>
              <a:buChar char="•"/>
            </a:pPr>
            <a:r>
              <a:rPr lang="en-US" sz="2400" dirty="0"/>
              <a:t>The Algorithm</a:t>
            </a:r>
            <a:r>
              <a:rPr lang="en-US" altLang="zh-CN" sz="2400" dirty="0"/>
              <a:t>:</a:t>
            </a:r>
            <a:endParaRPr sz="2400" dirty="0"/>
          </a:p>
          <a:p>
            <a:pPr marL="785495" lvl="1">
              <a:lnSpc>
                <a:spcPct val="70000"/>
              </a:lnSpc>
              <a:spcBef>
                <a:spcPts val="1000"/>
              </a:spcBef>
              <a:buSzPts val="2400"/>
              <a:buFont typeface="Courier New" panose="02070309020205020404" pitchFamily="49" charset="0"/>
              <a:buChar char="o"/>
            </a:pPr>
            <a:r>
              <a:rPr lang="en-US" sz="2000" dirty="0"/>
              <a:t>Find misses </a:t>
            </a:r>
            <a:endParaRPr sz="2000" dirty="0"/>
          </a:p>
          <a:p>
            <a:pPr marL="785495" lvl="1">
              <a:lnSpc>
                <a:spcPct val="70000"/>
              </a:lnSpc>
              <a:spcBef>
                <a:spcPts val="1000"/>
              </a:spcBef>
              <a:buSzPts val="2400"/>
              <a:buFont typeface="Courier New" panose="02070309020205020404" pitchFamily="49" charset="0"/>
              <a:buChar char="o"/>
            </a:pPr>
            <a:r>
              <a:rPr lang="en-US" sz="2000" dirty="0"/>
              <a:t>Find </a:t>
            </a:r>
            <a:r>
              <a:rPr lang="en-US" altLang="zh-CN" sz="2000" dirty="0"/>
              <a:t>o</a:t>
            </a:r>
            <a:r>
              <a:rPr lang="en-US" sz="2000" dirty="0"/>
              <a:t>verlaps + outliers</a:t>
            </a:r>
            <a:endParaRPr sz="2000" dirty="0"/>
          </a:p>
          <a:p>
            <a:pPr marL="785495" lvl="1">
              <a:lnSpc>
                <a:spcPct val="70000"/>
              </a:lnSpc>
              <a:spcBef>
                <a:spcPts val="1000"/>
              </a:spcBef>
              <a:buSzPts val="2400"/>
              <a:buFont typeface="Courier New" panose="02070309020205020404" pitchFamily="49" charset="0"/>
              <a:buChar char="o"/>
            </a:pPr>
            <a:r>
              <a:rPr lang="en-US" sz="2000" dirty="0"/>
              <a:t>Move these points to missed regions</a:t>
            </a:r>
            <a:endParaRPr sz="2000" dirty="0"/>
          </a:p>
          <a:p>
            <a:pPr marL="785495" lvl="1">
              <a:lnSpc>
                <a:spcPct val="70000"/>
              </a:lnSpc>
              <a:spcBef>
                <a:spcPts val="1000"/>
              </a:spcBef>
              <a:buSzPts val="2400"/>
              <a:buFont typeface="Courier New" panose="02070309020205020404" pitchFamily="49" charset="0"/>
              <a:buChar char="o"/>
            </a:pPr>
            <a:r>
              <a:rPr lang="en-US" sz="2000" dirty="0"/>
              <a:t>Add more points, if needed</a:t>
            </a:r>
            <a:endParaRPr sz="2000" dirty="0"/>
          </a:p>
          <a:p>
            <a:pPr marL="228600" lvl="0" indent="-90803" algn="l" rtl="0">
              <a:lnSpc>
                <a:spcPct val="70000"/>
              </a:lnSpc>
              <a:spcBef>
                <a:spcPts val="1000"/>
              </a:spcBef>
              <a:spcAft>
                <a:spcPts val="0"/>
              </a:spcAft>
              <a:buClr>
                <a:schemeClr val="dk1"/>
              </a:buClr>
              <a:buSzPts val="2170"/>
              <a:buNone/>
            </a:pPr>
            <a:endParaRPr sz="2170" dirty="0"/>
          </a:p>
          <a:p>
            <a:pPr marL="228600" lvl="0" indent="-90804" algn="l" rtl="0">
              <a:lnSpc>
                <a:spcPct val="70000"/>
              </a:lnSpc>
              <a:spcBef>
                <a:spcPts val="1000"/>
              </a:spcBef>
              <a:spcAft>
                <a:spcPts val="0"/>
              </a:spcAft>
              <a:buClr>
                <a:schemeClr val="dk1"/>
              </a:buClr>
              <a:buSzPts val="2170"/>
              <a:buNone/>
            </a:pPr>
            <a:endParaRPr sz="2170" dirty="0"/>
          </a:p>
          <a:p>
            <a:pPr marL="228600" lvl="0" indent="-90804" algn="l" rtl="0">
              <a:lnSpc>
                <a:spcPct val="70000"/>
              </a:lnSpc>
              <a:spcBef>
                <a:spcPts val="1000"/>
              </a:spcBef>
              <a:spcAft>
                <a:spcPts val="0"/>
              </a:spcAft>
              <a:buClr>
                <a:schemeClr val="dk1"/>
              </a:buClr>
              <a:buSzPts val="2170"/>
              <a:buNone/>
            </a:pPr>
            <a:endParaRPr sz="2170" dirty="0"/>
          </a:p>
        </p:txBody>
      </p:sp>
      <p:pic>
        <p:nvPicPr>
          <p:cNvPr id="391" name="Google Shape;391;p19"/>
          <p:cNvPicPr preferRelativeResize="0"/>
          <p:nvPr/>
        </p:nvPicPr>
        <p:blipFill rotWithShape="1">
          <a:blip r:embed="rId3">
            <a:alphaModFix/>
          </a:blip>
          <a:srcRect/>
          <a:stretch/>
        </p:blipFill>
        <p:spPr>
          <a:xfrm>
            <a:off x="6272435" y="1690688"/>
            <a:ext cx="5325794" cy="2150742"/>
          </a:xfrm>
          <a:prstGeom prst="rect">
            <a:avLst/>
          </a:prstGeom>
          <a:noFill/>
          <a:ln>
            <a:noFill/>
          </a:ln>
        </p:spPr>
      </p:pic>
      <p:sp>
        <p:nvSpPr>
          <p:cNvPr id="392" name="Google Shape;39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6" name="Google Shape;374;p17">
            <a:extLst>
              <a:ext uri="{FF2B5EF4-FFF2-40B4-BE49-F238E27FC236}">
                <a16:creationId xmlns:a16="http://schemas.microsoft.com/office/drawing/2014/main" id="{1303ACBB-AD55-9C4D-A763-07C2B99FAD30}"/>
              </a:ext>
            </a:extLst>
          </p:cNvPr>
          <p:cNvSpPr/>
          <p:nvPr/>
        </p:nvSpPr>
        <p:spPr>
          <a:xfrm>
            <a:off x="6096000" y="5977481"/>
            <a:ext cx="5547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22</a:t>
            </a:r>
            <a:r>
              <a:rPr lang="en-US" sz="1800" b="0" i="0" u="none" strike="noStrike" cap="none" dirty="0">
                <a:solidFill>
                  <a:srgbClr val="000000"/>
                </a:solidFill>
                <a:latin typeface="Calibri"/>
                <a:ea typeface="Calibri"/>
                <a:cs typeface="Calibri"/>
                <a:sym typeface="Calibri"/>
              </a:rPr>
              <a:t> </a:t>
            </a:r>
            <a:r>
              <a:rPr lang="en-US" altLang="zh-CN" sz="1800" dirty="0">
                <a:latin typeface="Calibri"/>
                <a:ea typeface="Calibri"/>
                <a:cs typeface="Calibri"/>
                <a:sym typeface="Calibri"/>
              </a:rPr>
              <a:t>Region</a:t>
            </a:r>
            <a:r>
              <a:rPr lang="zh-CN" altLang="en-US" sz="1800" dirty="0">
                <a:latin typeface="Calibri"/>
                <a:ea typeface="Calibri"/>
                <a:cs typeface="Calibri"/>
                <a:sym typeface="Calibri"/>
              </a:rPr>
              <a:t> </a:t>
            </a:r>
            <a:r>
              <a:rPr lang="en-US" altLang="zh-CN" sz="1800" dirty="0">
                <a:latin typeface="Calibri"/>
                <a:ea typeface="Calibri"/>
                <a:cs typeface="Calibri"/>
                <a:sym typeface="Calibri"/>
              </a:rPr>
              <a:t>of</a:t>
            </a:r>
            <a:r>
              <a:rPr lang="zh-CN" altLang="en-US" sz="1800" dirty="0">
                <a:latin typeface="Calibri"/>
                <a:ea typeface="Calibri"/>
                <a:cs typeface="Calibri"/>
                <a:sym typeface="Calibri"/>
              </a:rPr>
              <a:t> </a:t>
            </a:r>
            <a:r>
              <a:rPr lang="en-US" altLang="zh-CN" sz="1800" dirty="0">
                <a:latin typeface="Calibri"/>
                <a:ea typeface="Calibri"/>
                <a:cs typeface="Calibri"/>
                <a:sym typeface="Calibri"/>
              </a:rPr>
              <a:t>Influence</a:t>
            </a:r>
            <a:r>
              <a:rPr lang="zh-CN" altLang="en-US" sz="1800" dirty="0">
                <a:latin typeface="Calibri"/>
                <a:ea typeface="Calibri"/>
                <a:cs typeface="Calibri"/>
                <a:sym typeface="Calibri"/>
              </a:rPr>
              <a:t> </a:t>
            </a:r>
            <a:r>
              <a:rPr lang="en-US" altLang="zh-CN" sz="1800" dirty="0">
                <a:latin typeface="Calibri"/>
                <a:ea typeface="Calibri"/>
                <a:cs typeface="Calibri"/>
                <a:sym typeface="Calibri"/>
              </a:rPr>
              <a:t>Example</a:t>
            </a:r>
            <a:endParaRPr sz="1800" b="0" i="0" u="none" strike="noStrike" cap="none" dirty="0">
              <a:solidFill>
                <a:srgbClr val="000000"/>
              </a:solidFill>
              <a:latin typeface="Arial"/>
              <a:ea typeface="Arial"/>
              <a:cs typeface="Arial"/>
              <a:sym typeface="Arial"/>
            </a:endParaRPr>
          </a:p>
        </p:txBody>
      </p:sp>
      <p:pic>
        <p:nvPicPr>
          <p:cNvPr id="7" name="Google Shape;394;p19">
            <a:extLst>
              <a:ext uri="{FF2B5EF4-FFF2-40B4-BE49-F238E27FC236}">
                <a16:creationId xmlns:a16="http://schemas.microsoft.com/office/drawing/2014/main" id="{D23FA4F6-0A0C-EF46-9616-8699E6B2A303}"/>
              </a:ext>
            </a:extLst>
          </p:cNvPr>
          <p:cNvPicPr preferRelativeResize="0"/>
          <p:nvPr/>
        </p:nvPicPr>
        <p:blipFill rotWithShape="1">
          <a:blip r:embed="rId4">
            <a:alphaModFix/>
          </a:blip>
          <a:srcRect l="20806" t="4832" r="17415" b="4832"/>
          <a:stretch/>
        </p:blipFill>
        <p:spPr>
          <a:xfrm>
            <a:off x="5980101" y="3831809"/>
            <a:ext cx="2981991" cy="2145672"/>
          </a:xfrm>
          <a:prstGeom prst="rect">
            <a:avLst/>
          </a:prstGeom>
          <a:noFill/>
          <a:ln>
            <a:noFill/>
          </a:ln>
        </p:spPr>
      </p:pic>
      <p:pic>
        <p:nvPicPr>
          <p:cNvPr id="8" name="Google Shape;395;p19">
            <a:extLst>
              <a:ext uri="{FF2B5EF4-FFF2-40B4-BE49-F238E27FC236}">
                <a16:creationId xmlns:a16="http://schemas.microsoft.com/office/drawing/2014/main" id="{44AD3196-3CA2-8543-8692-FF1B1AE91A76}"/>
              </a:ext>
            </a:extLst>
          </p:cNvPr>
          <p:cNvPicPr preferRelativeResize="0"/>
          <p:nvPr/>
        </p:nvPicPr>
        <p:blipFill rotWithShape="1">
          <a:blip r:embed="rId5">
            <a:alphaModFix/>
          </a:blip>
          <a:srcRect l="23809" t="14200" r="17387" b="11879"/>
          <a:stretch/>
        </p:blipFill>
        <p:spPr>
          <a:xfrm>
            <a:off x="8962092" y="3979228"/>
            <a:ext cx="2680908" cy="18683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61476"/>
    </mc:Choice>
    <mc:Fallback>
      <p:transition spd="slow" advTm="6147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
          <p:cNvPicPr preferRelativeResize="0"/>
          <p:nvPr/>
        </p:nvPicPr>
        <p:blipFill rotWithShape="1">
          <a:blip r:embed="rId3">
            <a:alphaModFix/>
          </a:blip>
          <a:srcRect/>
          <a:stretch/>
        </p:blipFill>
        <p:spPr>
          <a:xfrm>
            <a:off x="3151162" y="1462250"/>
            <a:ext cx="8202637" cy="4790600"/>
          </a:xfrm>
          <a:prstGeom prst="rect">
            <a:avLst/>
          </a:prstGeom>
          <a:noFill/>
          <a:ln>
            <a:noFill/>
          </a:ln>
        </p:spPr>
      </p:pic>
      <p:sp>
        <p:nvSpPr>
          <p:cNvPr id="172" name="Google Shape;172;p2"/>
          <p:cNvSpPr txBox="1">
            <a:spLocks noGrp="1"/>
          </p:cNvSpPr>
          <p:nvPr>
            <p:ph type="title"/>
          </p:nvPr>
        </p:nvSpPr>
        <p:spPr>
          <a:xfrm>
            <a:off x="838200" y="2400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Motivation</a:t>
            </a:r>
            <a:endParaRPr/>
          </a:p>
        </p:txBody>
      </p:sp>
      <p:sp>
        <p:nvSpPr>
          <p:cNvPr id="173" name="Google Shape;173;p2"/>
          <p:cNvSpPr txBox="1">
            <a:spLocks noGrp="1"/>
          </p:cNvSpPr>
          <p:nvPr>
            <p:ph type="body" idx="1"/>
          </p:nvPr>
        </p:nvSpPr>
        <p:spPr>
          <a:xfrm>
            <a:off x="838200" y="3441550"/>
            <a:ext cx="8967281" cy="317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sz="500" u="sng"/>
          </a:p>
          <a:p>
            <a:pPr marL="0" lvl="0" indent="0" algn="l" rtl="0">
              <a:lnSpc>
                <a:spcPct val="90000"/>
              </a:lnSpc>
              <a:spcBef>
                <a:spcPts val="1000"/>
              </a:spcBef>
              <a:spcAft>
                <a:spcPts val="0"/>
              </a:spcAft>
              <a:buSzPts val="1800"/>
              <a:buNone/>
            </a:pPr>
            <a:r>
              <a:rPr lang="en-US" sz="2400" b="1" u="sng"/>
              <a:t>Modelling tumor growth and its vascularization</a:t>
            </a:r>
            <a:endParaRPr sz="2400" b="1"/>
          </a:p>
          <a:p>
            <a:pPr marL="0" lvl="0" indent="0" algn="l" rtl="0">
              <a:lnSpc>
                <a:spcPct val="90000"/>
              </a:lnSpc>
              <a:spcBef>
                <a:spcPts val="1000"/>
              </a:spcBef>
              <a:spcAft>
                <a:spcPts val="0"/>
              </a:spcAft>
              <a:buSzPts val="1800"/>
              <a:buNone/>
            </a:pPr>
            <a:endParaRPr sz="1400"/>
          </a:p>
          <a:p>
            <a:pPr marL="457200" lvl="0" indent="-381000" algn="l" rtl="0">
              <a:lnSpc>
                <a:spcPct val="90000"/>
              </a:lnSpc>
              <a:spcBef>
                <a:spcPts val="0"/>
              </a:spcBef>
              <a:spcAft>
                <a:spcPts val="0"/>
              </a:spcAft>
              <a:buSzPts val="2400"/>
              <a:buChar char="•"/>
            </a:pPr>
            <a:r>
              <a:rPr lang="en-US" sz="2000"/>
              <a:t>Blood flow plays a vital role in metastasis. </a:t>
            </a:r>
            <a:endParaRPr sz="2000"/>
          </a:p>
          <a:p>
            <a:pPr marL="457200" lvl="0" indent="-381000" algn="l" rtl="0">
              <a:lnSpc>
                <a:spcPct val="90000"/>
              </a:lnSpc>
              <a:spcBef>
                <a:spcPts val="0"/>
              </a:spcBef>
              <a:spcAft>
                <a:spcPts val="0"/>
              </a:spcAft>
              <a:buSzPts val="2400"/>
              <a:buChar char="•"/>
            </a:pPr>
            <a:r>
              <a:rPr lang="en-US" sz="2000"/>
              <a:t>To study circulating tumor cells in metastasis and the location of secondary tumor sites detailed geometry of vascular network is needed. </a:t>
            </a:r>
            <a:endParaRPr sz="2000"/>
          </a:p>
          <a:p>
            <a:pPr marL="0" lvl="0" indent="0" algn="l" rtl="0">
              <a:lnSpc>
                <a:spcPct val="90000"/>
              </a:lnSpc>
              <a:spcBef>
                <a:spcPts val="1000"/>
              </a:spcBef>
              <a:spcAft>
                <a:spcPts val="0"/>
              </a:spcAft>
              <a:buSzPts val="1800"/>
              <a:buNone/>
            </a:pPr>
            <a:r>
              <a:rPr lang="en-US" sz="2000"/>
              <a:t>Our computational framework is aimed at providing this detailed network structure which could aid in predicting metastasis sites.</a:t>
            </a:r>
            <a:endParaRPr sz="2000"/>
          </a:p>
        </p:txBody>
      </p:sp>
      <p:sp>
        <p:nvSpPr>
          <p:cNvPr id="174" name="Google Shape;174;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
        <p:nvSpPr>
          <p:cNvPr id="175" name="Google Shape;175;p2"/>
          <p:cNvSpPr txBox="1"/>
          <p:nvPr/>
        </p:nvSpPr>
        <p:spPr>
          <a:xfrm>
            <a:off x="838200" y="1982250"/>
            <a:ext cx="2163600"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1 Metastasis</a:t>
            </a:r>
            <a:endParaRPr sz="1800"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21725"/>
    </mc:Choice>
    <mc:Fallback>
      <p:transition spd="slow" advTm="2172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GCO Forest on Brain Vascular Network</a:t>
            </a:r>
            <a:endParaRPr/>
          </a:p>
        </p:txBody>
      </p:sp>
      <p:pic>
        <p:nvPicPr>
          <p:cNvPr id="398" name="Google Shape;398;p20"/>
          <p:cNvPicPr preferRelativeResize="0">
            <a:picLocks noGrp="1"/>
          </p:cNvPicPr>
          <p:nvPr>
            <p:ph type="body" idx="1"/>
          </p:nvPr>
        </p:nvPicPr>
        <p:blipFill rotWithShape="1">
          <a:blip r:embed="rId3">
            <a:alphaModFix/>
          </a:blip>
          <a:srcRect l="17296" t="14034" r="27995" b="13110"/>
          <a:stretch/>
        </p:blipFill>
        <p:spPr>
          <a:xfrm>
            <a:off x="6096000" y="1619837"/>
            <a:ext cx="5474992" cy="4557126"/>
          </a:xfrm>
          <a:prstGeom prst="rect">
            <a:avLst/>
          </a:prstGeom>
          <a:noFill/>
          <a:ln>
            <a:noFill/>
          </a:ln>
        </p:spPr>
      </p:pic>
      <p:sp>
        <p:nvSpPr>
          <p:cNvPr id="399" name="Google Shape;399;p20"/>
          <p:cNvSpPr txBox="1"/>
          <p:nvPr/>
        </p:nvSpPr>
        <p:spPr>
          <a:xfrm>
            <a:off x="838200" y="1825625"/>
            <a:ext cx="5556891"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Connect leaf nodes with nearest fixed nodes</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Fixed node number: 1099</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Leaf node number: 3016</a:t>
            </a:r>
            <a:endParaRPr sz="1400" b="0" i="0" u="none" strike="noStrike" cap="none">
              <a:solidFill>
                <a:srgbClr val="000000"/>
              </a:solidFill>
              <a:latin typeface="Arial"/>
              <a:ea typeface="Arial"/>
              <a:cs typeface="Arial"/>
              <a:sym typeface="Arial"/>
            </a:endParaRPr>
          </a:p>
          <a:p>
            <a:pPr marL="228600" marR="0" lvl="0" indent="-63500" algn="l" rtl="0">
              <a:lnSpc>
                <a:spcPct val="90000"/>
              </a:lnSpc>
              <a:spcBef>
                <a:spcPts val="1000"/>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p:txBody>
      </p:sp>
      <p:sp>
        <p:nvSpPr>
          <p:cNvPr id="400" name="Google Shape;400;p20"/>
          <p:cNvSpPr/>
          <p:nvPr/>
        </p:nvSpPr>
        <p:spPr>
          <a:xfrm>
            <a:off x="6395091" y="6127234"/>
            <a:ext cx="579690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23</a:t>
            </a:r>
            <a:r>
              <a:rPr lang="en-US" sz="1800" b="0" i="0" u="none" strike="noStrike" cap="none" dirty="0">
                <a:solidFill>
                  <a:srgbClr val="000000"/>
                </a:solidFill>
                <a:latin typeface="Calibri"/>
                <a:ea typeface="Calibri"/>
                <a:cs typeface="Calibri"/>
                <a:sym typeface="Calibri"/>
              </a:rPr>
              <a:t> GCO Forest Initialization</a:t>
            </a:r>
            <a:endParaRPr sz="1800" b="0" i="0" u="none" strike="noStrike" cap="none" dirty="0">
              <a:solidFill>
                <a:srgbClr val="000000"/>
              </a:solidFill>
              <a:latin typeface="Arial"/>
              <a:ea typeface="Arial"/>
              <a:cs typeface="Arial"/>
              <a:sym typeface="Arial"/>
            </a:endParaRPr>
          </a:p>
        </p:txBody>
      </p:sp>
      <p:sp>
        <p:nvSpPr>
          <p:cNvPr id="401" name="Google Shape;40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1540"/>
    </mc:Choice>
    <mc:Fallback>
      <p:transition spd="slow" advTm="154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GCO Forest: Result</a:t>
            </a:r>
            <a:endParaRPr/>
          </a:p>
        </p:txBody>
      </p:sp>
      <p:pic>
        <p:nvPicPr>
          <p:cNvPr id="407" name="Google Shape;407;p21"/>
          <p:cNvPicPr preferRelativeResize="0">
            <a:picLocks noGrp="1"/>
          </p:cNvPicPr>
          <p:nvPr>
            <p:ph type="body" idx="1"/>
          </p:nvPr>
        </p:nvPicPr>
        <p:blipFill rotWithShape="1">
          <a:blip r:embed="rId3">
            <a:alphaModFix/>
          </a:blip>
          <a:srcRect l="4897" t="24997" r="12938" b="8051"/>
          <a:stretch/>
        </p:blipFill>
        <p:spPr>
          <a:xfrm>
            <a:off x="2126150" y="1690688"/>
            <a:ext cx="7939700" cy="4043639"/>
          </a:xfrm>
          <a:prstGeom prst="rect">
            <a:avLst/>
          </a:prstGeom>
          <a:noFill/>
          <a:ln>
            <a:noFill/>
          </a:ln>
        </p:spPr>
      </p:pic>
      <p:sp>
        <p:nvSpPr>
          <p:cNvPr id="408" name="Google Shape;408;p21"/>
          <p:cNvSpPr/>
          <p:nvPr/>
        </p:nvSpPr>
        <p:spPr>
          <a:xfrm>
            <a:off x="3197545" y="5932727"/>
            <a:ext cx="579690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24</a:t>
            </a:r>
            <a:r>
              <a:rPr lang="en-US" sz="1800" b="0" i="0" u="none" strike="noStrike" cap="none" dirty="0">
                <a:solidFill>
                  <a:srgbClr val="000000"/>
                </a:solidFill>
                <a:latin typeface="Calibri"/>
                <a:ea typeface="Calibri"/>
                <a:cs typeface="Calibri"/>
                <a:sym typeface="Calibri"/>
              </a:rPr>
              <a:t> GCO Result</a:t>
            </a:r>
            <a:endParaRPr sz="1800" b="0" i="0" u="none" strike="noStrike" cap="none" dirty="0">
              <a:solidFill>
                <a:srgbClr val="000000"/>
              </a:solidFill>
              <a:latin typeface="Arial"/>
              <a:ea typeface="Arial"/>
              <a:cs typeface="Arial"/>
              <a:sym typeface="Arial"/>
            </a:endParaRPr>
          </a:p>
        </p:txBody>
      </p:sp>
      <p:sp>
        <p:nvSpPr>
          <p:cNvPr id="409" name="Google Shape;40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839"/>
    </mc:Choice>
    <mc:Fallback>
      <p:transition spd="slow" advTm="83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Characterize Trees: Horton-Strahler Order</a:t>
            </a:r>
            <a:endParaRPr/>
          </a:p>
        </p:txBody>
      </p:sp>
      <p:pic>
        <p:nvPicPr>
          <p:cNvPr id="416" name="Google Shape;416;p22"/>
          <p:cNvPicPr preferRelativeResize="0"/>
          <p:nvPr/>
        </p:nvPicPr>
        <p:blipFill rotWithShape="1">
          <a:blip r:embed="rId3">
            <a:alphaModFix/>
          </a:blip>
          <a:srcRect/>
          <a:stretch/>
        </p:blipFill>
        <p:spPr>
          <a:xfrm>
            <a:off x="1255395" y="4705615"/>
            <a:ext cx="9681210" cy="1533657"/>
          </a:xfrm>
          <a:prstGeom prst="rect">
            <a:avLst/>
          </a:prstGeom>
          <a:noFill/>
          <a:ln>
            <a:noFill/>
          </a:ln>
        </p:spPr>
      </p:pic>
      <p:pic>
        <p:nvPicPr>
          <p:cNvPr id="417" name="Google Shape;417;p22"/>
          <p:cNvPicPr preferRelativeResize="0">
            <a:picLocks noGrp="1"/>
          </p:cNvPicPr>
          <p:nvPr>
            <p:ph type="body" idx="1"/>
          </p:nvPr>
        </p:nvPicPr>
        <p:blipFill rotWithShape="1">
          <a:blip r:embed="rId4">
            <a:alphaModFix/>
          </a:blip>
          <a:srcRect l="15992" t="10388" r="11710" b="20324"/>
          <a:stretch/>
        </p:blipFill>
        <p:spPr>
          <a:xfrm>
            <a:off x="3716865" y="1430924"/>
            <a:ext cx="4758267" cy="2786824"/>
          </a:xfrm>
          <a:prstGeom prst="rect">
            <a:avLst/>
          </a:prstGeom>
          <a:noFill/>
          <a:ln>
            <a:noFill/>
          </a:ln>
        </p:spPr>
      </p:pic>
      <p:sp>
        <p:nvSpPr>
          <p:cNvPr id="418" name="Google Shape;418;p22"/>
          <p:cNvSpPr/>
          <p:nvPr/>
        </p:nvSpPr>
        <p:spPr>
          <a:xfrm>
            <a:off x="3197545" y="4150016"/>
            <a:ext cx="579690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25</a:t>
            </a:r>
            <a:r>
              <a:rPr lang="en-US" sz="1800" b="0" i="0" u="none" strike="noStrike" cap="none" dirty="0">
                <a:solidFill>
                  <a:srgbClr val="000000"/>
                </a:solidFill>
                <a:latin typeface="Calibri"/>
                <a:ea typeface="Calibri"/>
                <a:cs typeface="Calibri"/>
                <a:sym typeface="Calibri"/>
              </a:rPr>
              <a:t> Example of Strahler Order</a:t>
            </a:r>
            <a:endParaRPr sz="1800" b="0" i="0" u="none" strike="noStrike" cap="none" dirty="0">
              <a:solidFill>
                <a:srgbClr val="000000"/>
              </a:solidFill>
              <a:latin typeface="Arial"/>
              <a:ea typeface="Arial"/>
              <a:cs typeface="Arial"/>
              <a:sym typeface="Arial"/>
            </a:endParaRPr>
          </a:p>
        </p:txBody>
      </p:sp>
      <p:sp>
        <p:nvSpPr>
          <p:cNvPr id="419" name="Google Shape;41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72"/>
    </mc:Choice>
    <mc:Fallback>
      <p:transition spd="slow" advTm="27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GCO Forest: Result</a:t>
            </a:r>
            <a:endParaRPr/>
          </a:p>
        </p:txBody>
      </p:sp>
      <p:pic>
        <p:nvPicPr>
          <p:cNvPr id="425" name="Google Shape;425;p23"/>
          <p:cNvPicPr preferRelativeResize="0">
            <a:picLocks noGrp="1"/>
          </p:cNvPicPr>
          <p:nvPr>
            <p:ph type="body" idx="1"/>
          </p:nvPr>
        </p:nvPicPr>
        <p:blipFill rotWithShape="1">
          <a:blip r:embed="rId3">
            <a:alphaModFix/>
          </a:blip>
          <a:srcRect l="29385" t="24508" r="19660" b="13015"/>
          <a:stretch/>
        </p:blipFill>
        <p:spPr>
          <a:xfrm>
            <a:off x="5666776" y="3287547"/>
            <a:ext cx="3547552" cy="2718485"/>
          </a:xfrm>
          <a:prstGeom prst="rect">
            <a:avLst/>
          </a:prstGeom>
          <a:noFill/>
          <a:ln>
            <a:noFill/>
          </a:ln>
        </p:spPr>
      </p:pic>
      <p:pic>
        <p:nvPicPr>
          <p:cNvPr id="426" name="Google Shape;426;p23"/>
          <p:cNvPicPr preferRelativeResize="0"/>
          <p:nvPr/>
        </p:nvPicPr>
        <p:blipFill rotWithShape="1">
          <a:blip r:embed="rId4">
            <a:alphaModFix/>
          </a:blip>
          <a:srcRect l="36305" t="24834" r="24176" b="8345"/>
          <a:stretch/>
        </p:blipFill>
        <p:spPr>
          <a:xfrm>
            <a:off x="8874445" y="2807079"/>
            <a:ext cx="2796364" cy="2955210"/>
          </a:xfrm>
          <a:prstGeom prst="rect">
            <a:avLst/>
          </a:prstGeom>
          <a:noFill/>
          <a:ln>
            <a:noFill/>
          </a:ln>
        </p:spPr>
      </p:pic>
      <p:pic>
        <p:nvPicPr>
          <p:cNvPr id="427" name="Google Shape;427;p23"/>
          <p:cNvPicPr preferRelativeResize="0"/>
          <p:nvPr/>
        </p:nvPicPr>
        <p:blipFill rotWithShape="1">
          <a:blip r:embed="rId5">
            <a:alphaModFix/>
          </a:blip>
          <a:srcRect l="8398" t="27387" r="20864" b="14442"/>
          <a:stretch/>
        </p:blipFill>
        <p:spPr>
          <a:xfrm>
            <a:off x="500271" y="2815720"/>
            <a:ext cx="4828576" cy="2481760"/>
          </a:xfrm>
          <a:prstGeom prst="rect">
            <a:avLst/>
          </a:prstGeom>
          <a:noFill/>
          <a:ln>
            <a:noFill/>
          </a:ln>
        </p:spPr>
      </p:pic>
      <p:sp>
        <p:nvSpPr>
          <p:cNvPr id="428" name="Google Shape;428;p23"/>
          <p:cNvSpPr txBox="1"/>
          <p:nvPr/>
        </p:nvSpPr>
        <p:spPr>
          <a:xfrm>
            <a:off x="838200" y="1825625"/>
            <a:ext cx="5556891"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Vessels with Strahler order &gt; 2 </a:t>
            </a:r>
            <a:endParaRPr sz="26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429" name="Google Shape;429;p23"/>
          <p:cNvSpPr txBox="1"/>
          <p:nvPr/>
        </p:nvSpPr>
        <p:spPr>
          <a:xfrm>
            <a:off x="6096000" y="1825625"/>
            <a:ext cx="5556891"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Vessels with Strahler order &gt; 3 </a:t>
            </a:r>
            <a:endParaRPr sz="26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430" name="Google Shape;430;p23"/>
          <p:cNvSpPr/>
          <p:nvPr/>
        </p:nvSpPr>
        <p:spPr>
          <a:xfrm>
            <a:off x="3056762" y="6048562"/>
            <a:ext cx="579690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26</a:t>
            </a:r>
            <a:r>
              <a:rPr lang="en-US" sz="1800" b="0" i="0" u="none" strike="noStrike" cap="none" dirty="0">
                <a:solidFill>
                  <a:srgbClr val="000000"/>
                </a:solidFill>
                <a:latin typeface="Calibri"/>
                <a:ea typeface="Calibri"/>
                <a:cs typeface="Calibri"/>
                <a:sym typeface="Calibri"/>
              </a:rPr>
              <a:t> GCO Result</a:t>
            </a:r>
            <a:endParaRPr sz="1800" b="0" i="0" u="none" strike="noStrike" cap="none" dirty="0">
              <a:solidFill>
                <a:srgbClr val="000000"/>
              </a:solidFill>
              <a:latin typeface="Arial"/>
              <a:ea typeface="Arial"/>
              <a:cs typeface="Arial"/>
              <a:sym typeface="Arial"/>
            </a:endParaRPr>
          </a:p>
        </p:txBody>
      </p:sp>
      <p:sp>
        <p:nvSpPr>
          <p:cNvPr id="431" name="Google Shape;43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53"/>
    </mc:Choice>
    <mc:Fallback>
      <p:transition spd="slow" advTm="5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Result Analysis: Validation</a:t>
            </a:r>
            <a:endParaRPr/>
          </a:p>
        </p:txBody>
      </p:sp>
      <p:sp>
        <p:nvSpPr>
          <p:cNvPr id="438" name="Google Shape;438;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a:t>Diameter / Branch Length / Strahler Order Frequency</a:t>
            </a:r>
            <a:endParaRPr dirty="0"/>
          </a:p>
        </p:txBody>
      </p:sp>
      <p:pic>
        <p:nvPicPr>
          <p:cNvPr id="439" name="Google Shape;439;p24"/>
          <p:cNvPicPr preferRelativeResize="0"/>
          <p:nvPr/>
        </p:nvPicPr>
        <p:blipFill rotWithShape="1">
          <a:blip r:embed="rId3">
            <a:alphaModFix/>
          </a:blip>
          <a:srcRect/>
          <a:stretch/>
        </p:blipFill>
        <p:spPr>
          <a:xfrm>
            <a:off x="8175429" y="2495079"/>
            <a:ext cx="4016571" cy="3012429"/>
          </a:xfrm>
          <a:prstGeom prst="rect">
            <a:avLst/>
          </a:prstGeom>
          <a:noFill/>
          <a:ln>
            <a:noFill/>
          </a:ln>
        </p:spPr>
      </p:pic>
      <p:pic>
        <p:nvPicPr>
          <p:cNvPr id="440" name="Google Shape;440;p24"/>
          <p:cNvPicPr preferRelativeResize="0"/>
          <p:nvPr/>
        </p:nvPicPr>
        <p:blipFill rotWithShape="1">
          <a:blip r:embed="rId4">
            <a:alphaModFix/>
          </a:blip>
          <a:srcRect/>
          <a:stretch/>
        </p:blipFill>
        <p:spPr>
          <a:xfrm>
            <a:off x="222324" y="2495079"/>
            <a:ext cx="4016573" cy="3012430"/>
          </a:xfrm>
          <a:prstGeom prst="rect">
            <a:avLst/>
          </a:prstGeom>
          <a:noFill/>
          <a:ln>
            <a:noFill/>
          </a:ln>
        </p:spPr>
      </p:pic>
      <p:pic>
        <p:nvPicPr>
          <p:cNvPr id="441" name="Google Shape;441;p24"/>
          <p:cNvPicPr preferRelativeResize="0"/>
          <p:nvPr/>
        </p:nvPicPr>
        <p:blipFill rotWithShape="1">
          <a:blip r:embed="rId5">
            <a:alphaModFix/>
          </a:blip>
          <a:srcRect/>
          <a:stretch/>
        </p:blipFill>
        <p:spPr>
          <a:xfrm>
            <a:off x="4238897" y="2495077"/>
            <a:ext cx="4016574" cy="3012431"/>
          </a:xfrm>
          <a:prstGeom prst="rect">
            <a:avLst/>
          </a:prstGeom>
          <a:noFill/>
          <a:ln>
            <a:noFill/>
          </a:ln>
        </p:spPr>
      </p:pic>
      <p:sp>
        <p:nvSpPr>
          <p:cNvPr id="442" name="Google Shape;442;p24"/>
          <p:cNvSpPr/>
          <p:nvPr/>
        </p:nvSpPr>
        <p:spPr>
          <a:xfrm>
            <a:off x="-701712" y="5642445"/>
            <a:ext cx="596797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27</a:t>
            </a:r>
            <a:r>
              <a:rPr lang="en-US" sz="1800" b="0" i="0" u="none" strike="noStrike" cap="none" dirty="0">
                <a:solidFill>
                  <a:srgbClr val="000000"/>
                </a:solidFill>
                <a:latin typeface="Calibri"/>
                <a:ea typeface="Calibri"/>
                <a:cs typeface="Calibri"/>
                <a:sym typeface="Calibri"/>
              </a:rPr>
              <a:t> Diameter Distribution</a:t>
            </a:r>
            <a:endParaRPr sz="1800" b="0" i="0" u="none" strike="noStrike" cap="none" dirty="0">
              <a:solidFill>
                <a:srgbClr val="000000"/>
              </a:solidFill>
              <a:latin typeface="Arial"/>
              <a:ea typeface="Arial"/>
              <a:cs typeface="Arial"/>
              <a:sym typeface="Arial"/>
            </a:endParaRPr>
          </a:p>
        </p:txBody>
      </p:sp>
      <p:sp>
        <p:nvSpPr>
          <p:cNvPr id="443" name="Google Shape;443;p24"/>
          <p:cNvSpPr/>
          <p:nvPr/>
        </p:nvSpPr>
        <p:spPr>
          <a:xfrm>
            <a:off x="3263195" y="5657569"/>
            <a:ext cx="596797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28</a:t>
            </a:r>
            <a:r>
              <a:rPr lang="en-US" sz="1800" b="0" i="0" u="none" strike="noStrike" cap="none" dirty="0">
                <a:solidFill>
                  <a:srgbClr val="000000"/>
                </a:solidFill>
                <a:latin typeface="Calibri"/>
                <a:ea typeface="Calibri"/>
                <a:cs typeface="Calibri"/>
                <a:sym typeface="Calibri"/>
              </a:rPr>
              <a:t> Branch Length Distribution</a:t>
            </a:r>
            <a:endParaRPr sz="1800" b="0" i="0" u="none" strike="noStrike" cap="none" dirty="0">
              <a:solidFill>
                <a:srgbClr val="000000"/>
              </a:solidFill>
              <a:latin typeface="Arial"/>
              <a:ea typeface="Arial"/>
              <a:cs typeface="Arial"/>
              <a:sym typeface="Arial"/>
            </a:endParaRPr>
          </a:p>
        </p:txBody>
      </p:sp>
      <p:sp>
        <p:nvSpPr>
          <p:cNvPr id="444" name="Google Shape;444;p24"/>
          <p:cNvSpPr/>
          <p:nvPr/>
        </p:nvSpPr>
        <p:spPr>
          <a:xfrm>
            <a:off x="7308498" y="5638738"/>
            <a:ext cx="596797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29</a:t>
            </a:r>
            <a:r>
              <a:rPr lang="en-US" sz="1800" b="0" i="0" u="none" strike="noStrike" cap="none" dirty="0">
                <a:solidFill>
                  <a:srgbClr val="000000"/>
                </a:solidFill>
                <a:latin typeface="Calibri"/>
                <a:ea typeface="Calibri"/>
                <a:cs typeface="Calibri"/>
                <a:sym typeface="Calibri"/>
              </a:rPr>
              <a:t> Strahler Order Distribution</a:t>
            </a:r>
            <a:endParaRPr sz="1800" b="0" i="0" u="none" strike="noStrike" cap="none" dirty="0">
              <a:solidFill>
                <a:srgbClr val="000000"/>
              </a:solidFill>
              <a:latin typeface="Arial"/>
              <a:ea typeface="Arial"/>
              <a:cs typeface="Arial"/>
              <a:sym typeface="Arial"/>
            </a:endParaRPr>
          </a:p>
        </p:txBody>
      </p:sp>
      <p:sp>
        <p:nvSpPr>
          <p:cNvPr id="445" name="Google Shape;44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171"/>
    </mc:Choice>
    <mc:Fallback>
      <p:transition spd="slow" advTm="17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Result Analysis: Validation</a:t>
            </a:r>
            <a:endParaRPr/>
          </a:p>
        </p:txBody>
      </p:sp>
      <p:sp>
        <p:nvSpPr>
          <p:cNvPr id="452" name="Google Shape;452;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Inverse Square Root of Diameter / Log Branch Length</a:t>
            </a:r>
            <a:endParaRPr/>
          </a:p>
        </p:txBody>
      </p:sp>
      <p:pic>
        <p:nvPicPr>
          <p:cNvPr id="453" name="Google Shape;453;p25"/>
          <p:cNvPicPr preferRelativeResize="0"/>
          <p:nvPr/>
        </p:nvPicPr>
        <p:blipFill rotWithShape="1">
          <a:blip r:embed="rId3">
            <a:alphaModFix/>
          </a:blip>
          <a:srcRect/>
          <a:stretch/>
        </p:blipFill>
        <p:spPr>
          <a:xfrm>
            <a:off x="905933" y="2284413"/>
            <a:ext cx="5190067" cy="3892550"/>
          </a:xfrm>
          <a:prstGeom prst="rect">
            <a:avLst/>
          </a:prstGeom>
          <a:noFill/>
          <a:ln>
            <a:noFill/>
          </a:ln>
        </p:spPr>
      </p:pic>
      <p:pic>
        <p:nvPicPr>
          <p:cNvPr id="454" name="Google Shape;454;p25"/>
          <p:cNvPicPr preferRelativeResize="0"/>
          <p:nvPr/>
        </p:nvPicPr>
        <p:blipFill rotWithShape="1">
          <a:blip r:embed="rId4">
            <a:alphaModFix/>
          </a:blip>
          <a:srcRect/>
          <a:stretch/>
        </p:blipFill>
        <p:spPr>
          <a:xfrm>
            <a:off x="6195482" y="2260600"/>
            <a:ext cx="5190067" cy="3892550"/>
          </a:xfrm>
          <a:prstGeom prst="rect">
            <a:avLst/>
          </a:prstGeom>
          <a:noFill/>
          <a:ln>
            <a:noFill/>
          </a:ln>
        </p:spPr>
      </p:pic>
      <p:sp>
        <p:nvSpPr>
          <p:cNvPr id="457" name="Google Shape;4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mc:AlternateContent xmlns:mc="http://schemas.openxmlformats.org/markup-compatibility/2006">
        <mc:Choice xmlns:a14="http://schemas.microsoft.com/office/drawing/2010/main" Requires="a14">
          <p:sp>
            <p:nvSpPr>
              <p:cNvPr id="9" name="Google Shape;442;p24">
                <a:extLst>
                  <a:ext uri="{FF2B5EF4-FFF2-40B4-BE49-F238E27FC236}">
                    <a16:creationId xmlns:a16="http://schemas.microsoft.com/office/drawing/2014/main" id="{534D2AA2-2836-A845-A299-07EDB7814CD6}"/>
                  </a:ext>
                </a:extLst>
              </p:cNvPr>
              <p:cNvSpPr/>
              <p:nvPr/>
            </p:nvSpPr>
            <p:spPr>
              <a:xfrm>
                <a:off x="417496" y="6197774"/>
                <a:ext cx="596797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dirty="0">
                    <a:latin typeface="Calibri"/>
                    <a:ea typeface="Calibri"/>
                    <a:cs typeface="Calibri"/>
                    <a:sym typeface="Calibri"/>
                  </a:rPr>
                  <a:t>30</a:t>
                </a:r>
                <a:r>
                  <a:rPr lang="en-US" sz="1800" b="0" i="0" u="none" strike="noStrike" cap="none" dirty="0">
                    <a:solidFill>
                      <a:srgbClr val="000000"/>
                    </a:solidFill>
                    <a:latin typeface="Calibri"/>
                    <a:ea typeface="Calibri"/>
                    <a:cs typeface="Calibri"/>
                    <a:sym typeface="Calibri"/>
                  </a:rPr>
                  <a:t> Di</a:t>
                </a:r>
                <a:r>
                  <a:rPr lang="en-US" altLang="zh-CN" sz="1800" b="0" i="0" u="none" strike="noStrike" cap="none" dirty="0">
                    <a:solidFill>
                      <a:srgbClr val="000000"/>
                    </a:solidFill>
                    <a:latin typeface="Calibri"/>
                    <a:ea typeface="Calibri"/>
                    <a:cs typeface="Calibri"/>
                    <a:sym typeface="Calibri"/>
                  </a:rPr>
                  <a:t>stribution</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of</a:t>
                </a:r>
                <a:r>
                  <a:rPr lang="zh-CN" altLang="en-US" sz="1800" b="0" i="0" u="none" strike="noStrike" cap="none" dirty="0">
                    <a:solidFill>
                      <a:srgbClr val="000000"/>
                    </a:solidFill>
                    <a:latin typeface="Calibri"/>
                    <a:ea typeface="Calibri"/>
                    <a:cs typeface="Calibri"/>
                    <a:sym typeface="Calibri"/>
                  </a:rPr>
                  <a:t> </a:t>
                </a:r>
                <a14:m>
                  <m:oMath xmlns:m="http://schemas.openxmlformats.org/officeDocument/2006/math">
                    <m:f>
                      <m:fPr>
                        <m:type m:val="lin"/>
                        <m:ctrlPr>
                          <a:rPr lang="zh-CN" altLang="en-US" sz="1800" b="0" i="1" u="none" strike="noStrike" cap="none" smtClean="0">
                            <a:solidFill>
                              <a:srgbClr val="000000"/>
                            </a:solidFill>
                            <a:latin typeface="Cambria Math" panose="02040503050406030204" pitchFamily="18" charset="0"/>
                            <a:cs typeface="Calibri"/>
                            <a:sym typeface="Calibri"/>
                          </a:rPr>
                        </m:ctrlPr>
                      </m:fPr>
                      <m:num>
                        <m:r>
                          <a:rPr lang="en-US" altLang="zh-CN" sz="1800" b="0" i="1" u="none" strike="noStrike" cap="none" smtClean="0">
                            <a:solidFill>
                              <a:srgbClr val="000000"/>
                            </a:solidFill>
                            <a:latin typeface="Cambria Math" panose="02040503050406030204" pitchFamily="18" charset="0"/>
                            <a:cs typeface="Calibri"/>
                            <a:sym typeface="Calibri"/>
                          </a:rPr>
                          <m:t>1</m:t>
                        </m:r>
                      </m:num>
                      <m:den>
                        <m:rad>
                          <m:radPr>
                            <m:degHide m:val="on"/>
                            <m:ctrlPr>
                              <a:rPr lang="zh-CN" altLang="en-US" sz="1800" b="0" i="1" u="none" strike="noStrike" cap="none" smtClean="0">
                                <a:solidFill>
                                  <a:srgbClr val="000000"/>
                                </a:solidFill>
                                <a:latin typeface="Cambria Math" panose="02040503050406030204" pitchFamily="18" charset="0"/>
                                <a:cs typeface="Calibri"/>
                                <a:sym typeface="Calibri"/>
                              </a:rPr>
                            </m:ctrlPr>
                          </m:radPr>
                          <m:deg/>
                          <m:e>
                            <m:r>
                              <a:rPr lang="en-US" altLang="zh-CN" sz="1800" b="0" i="1" u="none" strike="noStrike" cap="none" smtClean="0">
                                <a:solidFill>
                                  <a:srgbClr val="000000"/>
                                </a:solidFill>
                                <a:latin typeface="Cambria Math" panose="02040503050406030204" pitchFamily="18" charset="0"/>
                                <a:cs typeface="Calibri"/>
                                <a:sym typeface="Calibri"/>
                              </a:rPr>
                              <m:t>𝑑</m:t>
                            </m:r>
                          </m:e>
                        </m:rad>
                      </m:den>
                    </m:f>
                  </m:oMath>
                </a14:m>
                <a:endParaRPr sz="1800" b="0" i="0" u="none" strike="noStrike" cap="none" dirty="0">
                  <a:solidFill>
                    <a:srgbClr val="000000"/>
                  </a:solidFill>
                  <a:latin typeface="Arial"/>
                  <a:ea typeface="Arial"/>
                  <a:cs typeface="Arial"/>
                  <a:sym typeface="Arial"/>
                </a:endParaRPr>
              </a:p>
            </p:txBody>
          </p:sp>
        </mc:Choice>
        <mc:Fallback>
          <p:sp>
            <p:nvSpPr>
              <p:cNvPr id="9" name="Google Shape;442;p24">
                <a:extLst>
                  <a:ext uri="{FF2B5EF4-FFF2-40B4-BE49-F238E27FC236}">
                    <a16:creationId xmlns:a16="http://schemas.microsoft.com/office/drawing/2014/main" id="{534D2AA2-2836-A845-A299-07EDB7814CD6}"/>
                  </a:ext>
                </a:extLst>
              </p:cNvPr>
              <p:cNvSpPr>
                <a:spLocks noRot="1" noChangeAspect="1" noMove="1" noResize="1" noEditPoints="1" noAdjustHandles="1" noChangeArrowheads="1" noChangeShapeType="1" noTextEdit="1"/>
              </p:cNvSpPr>
              <p:nvPr/>
            </p:nvSpPr>
            <p:spPr>
              <a:xfrm>
                <a:off x="417496" y="6197774"/>
                <a:ext cx="5967978" cy="369332"/>
              </a:xfrm>
              <a:prstGeom prst="rect">
                <a:avLst/>
              </a:prstGeom>
              <a:blipFill>
                <a:blip r:embed="rId5"/>
                <a:stretch>
                  <a:fillRect t="-103333" b="-17333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442;p24">
                <a:extLst>
                  <a:ext uri="{FF2B5EF4-FFF2-40B4-BE49-F238E27FC236}">
                    <a16:creationId xmlns:a16="http://schemas.microsoft.com/office/drawing/2014/main" id="{94F40553-45AA-6341-93C1-912BA556FC94}"/>
                  </a:ext>
                </a:extLst>
              </p:cNvPr>
              <p:cNvSpPr/>
              <p:nvPr/>
            </p:nvSpPr>
            <p:spPr>
              <a:xfrm>
                <a:off x="5740911" y="6177628"/>
                <a:ext cx="596797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dirty="0">
                    <a:latin typeface="Calibri"/>
                    <a:ea typeface="Calibri"/>
                    <a:cs typeface="Calibri"/>
                    <a:sym typeface="Calibri"/>
                  </a:rPr>
                  <a:t>31</a:t>
                </a:r>
                <a:r>
                  <a:rPr lang="en-US" sz="1800" b="0" i="0" u="none" strike="noStrike" cap="none" dirty="0">
                    <a:solidFill>
                      <a:srgbClr val="000000"/>
                    </a:solidFill>
                    <a:latin typeface="Calibri"/>
                    <a:ea typeface="Calibri"/>
                    <a:cs typeface="Calibri"/>
                    <a:sym typeface="Calibri"/>
                  </a:rPr>
                  <a:t> Di</a:t>
                </a:r>
                <a:r>
                  <a:rPr lang="en-US" altLang="zh-CN" sz="1800" b="0" i="0" u="none" strike="noStrike" cap="none" dirty="0">
                    <a:solidFill>
                      <a:srgbClr val="000000"/>
                    </a:solidFill>
                    <a:latin typeface="Calibri"/>
                    <a:ea typeface="Calibri"/>
                    <a:cs typeface="Calibri"/>
                    <a:sym typeface="Calibri"/>
                  </a:rPr>
                  <a:t>stribution</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of</a:t>
                </a:r>
                <a:r>
                  <a:rPr lang="zh-CN" altLang="en-US" sz="1800" b="0" i="0" u="none" strike="noStrike" cap="none" dirty="0">
                    <a:solidFill>
                      <a:srgbClr val="000000"/>
                    </a:solidFill>
                    <a:latin typeface="Calibri"/>
                    <a:ea typeface="Calibri"/>
                    <a:cs typeface="Calibri"/>
                    <a:sym typeface="Calibri"/>
                  </a:rPr>
                  <a:t> </a:t>
                </a:r>
                <a14:m>
                  <m:oMath xmlns:m="http://schemas.openxmlformats.org/officeDocument/2006/math">
                    <m:func>
                      <m:funcPr>
                        <m:ctrlPr>
                          <a:rPr lang="zh-CN" altLang="en-US" sz="1800" b="0" i="1" u="none" strike="noStrike" cap="none" smtClean="0">
                            <a:solidFill>
                              <a:srgbClr val="000000"/>
                            </a:solidFill>
                            <a:latin typeface="Cambria Math" panose="02040503050406030204" pitchFamily="18" charset="0"/>
                            <a:ea typeface="Calibri"/>
                            <a:cs typeface="Calibri"/>
                            <a:sym typeface="Calibri"/>
                          </a:rPr>
                        </m:ctrlPr>
                      </m:funcPr>
                      <m:fName>
                        <m:r>
                          <m:rPr>
                            <m:sty m:val="p"/>
                          </m:rPr>
                          <a:rPr lang="en-US" altLang="zh-CN" sz="1800" b="0" i="0" u="none" strike="noStrike" cap="none" smtClean="0">
                            <a:solidFill>
                              <a:srgbClr val="000000"/>
                            </a:solidFill>
                            <a:latin typeface="Cambria Math" panose="02040503050406030204" pitchFamily="18" charset="0"/>
                            <a:ea typeface="Calibri"/>
                            <a:cs typeface="Calibri"/>
                            <a:sym typeface="Calibri"/>
                          </a:rPr>
                          <m:t>log</m:t>
                        </m:r>
                      </m:fName>
                      <m:e>
                        <m:r>
                          <a:rPr lang="en-US" altLang="zh-CN" sz="1800" b="0" i="1" u="none" strike="noStrike" cap="none" smtClean="0">
                            <a:solidFill>
                              <a:srgbClr val="000000"/>
                            </a:solidFill>
                            <a:latin typeface="Cambria Math" panose="02040503050406030204" pitchFamily="18" charset="0"/>
                            <a:ea typeface="Calibri"/>
                            <a:cs typeface="Calibri"/>
                            <a:sym typeface="Calibri"/>
                          </a:rPr>
                          <m:t>𝑙</m:t>
                        </m:r>
                      </m:e>
                    </m:func>
                  </m:oMath>
                </a14:m>
                <a:endParaRPr sz="1800" b="0" i="0" u="none" strike="noStrike" cap="none" dirty="0">
                  <a:solidFill>
                    <a:srgbClr val="000000"/>
                  </a:solidFill>
                  <a:latin typeface="Arial"/>
                  <a:ea typeface="Arial"/>
                  <a:cs typeface="Arial"/>
                  <a:sym typeface="Arial"/>
                </a:endParaRPr>
              </a:p>
            </p:txBody>
          </p:sp>
        </mc:Choice>
        <mc:Fallback>
          <p:sp>
            <p:nvSpPr>
              <p:cNvPr id="10" name="Google Shape;442;p24">
                <a:extLst>
                  <a:ext uri="{FF2B5EF4-FFF2-40B4-BE49-F238E27FC236}">
                    <a16:creationId xmlns:a16="http://schemas.microsoft.com/office/drawing/2014/main" id="{94F40553-45AA-6341-93C1-912BA556FC94}"/>
                  </a:ext>
                </a:extLst>
              </p:cNvPr>
              <p:cNvSpPr>
                <a:spLocks noRot="1" noChangeAspect="1" noMove="1" noResize="1" noEditPoints="1" noAdjustHandles="1" noChangeArrowheads="1" noChangeShapeType="1" noTextEdit="1"/>
              </p:cNvSpPr>
              <p:nvPr/>
            </p:nvSpPr>
            <p:spPr>
              <a:xfrm>
                <a:off x="5740911" y="6177628"/>
                <a:ext cx="5967978" cy="369332"/>
              </a:xfrm>
              <a:prstGeom prst="rect">
                <a:avLst/>
              </a:prstGeom>
              <a:blipFill>
                <a:blip r:embed="rId6"/>
                <a:stretch>
                  <a:fillRect t="-3226" b="-22581"/>
                </a:stretch>
              </a:blipFill>
              <a:ln>
                <a:noFill/>
              </a:ln>
            </p:spPr>
            <p:txBody>
              <a:bodyPr/>
              <a:lstStyle/>
              <a:p>
                <a:r>
                  <a:rPr 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advTm="189"/>
    </mc:Choice>
    <mc:Fallback>
      <p:transition spd="slow" advTm="18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Result Analysis: Validation</a:t>
            </a:r>
            <a:endParaRPr/>
          </a:p>
        </p:txBody>
      </p:sp>
      <p:sp>
        <p:nvSpPr>
          <p:cNvPr id="464" name="Google Shape;464;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Strahler Order v.s. Mean Diameter / Mean Branch Length</a:t>
            </a:r>
            <a:endParaRPr/>
          </a:p>
        </p:txBody>
      </p:sp>
      <p:pic>
        <p:nvPicPr>
          <p:cNvPr id="465" name="Google Shape;465;p26"/>
          <p:cNvPicPr preferRelativeResize="0"/>
          <p:nvPr/>
        </p:nvPicPr>
        <p:blipFill rotWithShape="1">
          <a:blip r:embed="rId3">
            <a:alphaModFix/>
          </a:blip>
          <a:srcRect/>
          <a:stretch/>
        </p:blipFill>
        <p:spPr>
          <a:xfrm>
            <a:off x="1346728" y="2421995"/>
            <a:ext cx="3889905" cy="3889905"/>
          </a:xfrm>
          <a:prstGeom prst="rect">
            <a:avLst/>
          </a:prstGeom>
          <a:noFill/>
          <a:ln>
            <a:noFill/>
          </a:ln>
        </p:spPr>
      </p:pic>
      <p:pic>
        <p:nvPicPr>
          <p:cNvPr id="466" name="Google Shape;466;p26"/>
          <p:cNvPicPr preferRelativeResize="0"/>
          <p:nvPr/>
        </p:nvPicPr>
        <p:blipFill rotWithShape="1">
          <a:blip r:embed="rId4">
            <a:alphaModFix/>
          </a:blip>
          <a:srcRect/>
          <a:stretch/>
        </p:blipFill>
        <p:spPr>
          <a:xfrm>
            <a:off x="6350264" y="2421995"/>
            <a:ext cx="3889905" cy="3889905"/>
          </a:xfrm>
          <a:prstGeom prst="rect">
            <a:avLst/>
          </a:prstGeom>
          <a:noFill/>
          <a:ln>
            <a:noFill/>
          </a:ln>
        </p:spPr>
      </p:pic>
      <p:sp>
        <p:nvSpPr>
          <p:cNvPr id="467" name="Google Shape;467;p26"/>
          <p:cNvSpPr/>
          <p:nvPr/>
        </p:nvSpPr>
        <p:spPr>
          <a:xfrm>
            <a:off x="382286" y="6176963"/>
            <a:ext cx="596797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32</a:t>
            </a:r>
            <a:r>
              <a:rPr lang="en-US" sz="1800" b="0" i="0" u="none" strike="noStrike" cap="none" dirty="0">
                <a:solidFill>
                  <a:srgbClr val="000000"/>
                </a:solidFill>
                <a:latin typeface="Calibri"/>
                <a:ea typeface="Calibri"/>
                <a:cs typeface="Calibri"/>
                <a:sym typeface="Calibri"/>
              </a:rPr>
              <a:t> Mean Diameter for each HS order</a:t>
            </a:r>
            <a:endParaRPr sz="1800" b="0" i="0" u="none" strike="noStrike" cap="none" dirty="0">
              <a:solidFill>
                <a:srgbClr val="000000"/>
              </a:solidFill>
              <a:latin typeface="Arial"/>
              <a:ea typeface="Arial"/>
              <a:cs typeface="Arial"/>
              <a:sym typeface="Arial"/>
            </a:endParaRPr>
          </a:p>
        </p:txBody>
      </p:sp>
      <p:sp>
        <p:nvSpPr>
          <p:cNvPr id="468" name="Google Shape;468;p26"/>
          <p:cNvSpPr/>
          <p:nvPr/>
        </p:nvSpPr>
        <p:spPr>
          <a:xfrm>
            <a:off x="5745161" y="6176963"/>
            <a:ext cx="596797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33</a:t>
            </a:r>
            <a:r>
              <a:rPr lang="en-US" sz="1800" b="0" i="0" u="none" strike="noStrike" cap="none" dirty="0">
                <a:solidFill>
                  <a:srgbClr val="000000"/>
                </a:solidFill>
                <a:latin typeface="Calibri"/>
                <a:ea typeface="Calibri"/>
                <a:cs typeface="Calibri"/>
                <a:sym typeface="Calibri"/>
              </a:rPr>
              <a:t> Mean Branch Length for each HS order</a:t>
            </a:r>
            <a:endParaRPr sz="1800" b="0" i="0" u="none" strike="noStrike" cap="none" dirty="0">
              <a:solidFill>
                <a:srgbClr val="000000"/>
              </a:solidFill>
              <a:latin typeface="Arial"/>
              <a:ea typeface="Arial"/>
              <a:cs typeface="Arial"/>
              <a:sym typeface="Arial"/>
            </a:endParaRPr>
          </a:p>
        </p:txBody>
      </p:sp>
      <p:sp>
        <p:nvSpPr>
          <p:cNvPr id="469" name="Google Shape;46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145"/>
    </mc:Choice>
    <mc:Fallback>
      <p:transition spd="slow" advTm="14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ltLang="zh-CN" dirty="0"/>
              <a:t>Analysis:</a:t>
            </a:r>
            <a:r>
              <a:rPr lang="zh-CN" altLang="en-US" dirty="0"/>
              <a:t> </a:t>
            </a:r>
            <a:r>
              <a:rPr lang="en-US" dirty="0"/>
              <a:t>3D Visualization of Final Model</a:t>
            </a:r>
            <a:endParaRPr dirty="0"/>
          </a:p>
        </p:txBody>
      </p:sp>
      <p:sp>
        <p:nvSpPr>
          <p:cNvPr id="475" name="Google Shape;475;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sp>
        <p:nvSpPr>
          <p:cNvPr id="476" name="Google Shape;47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477" name="Google Shape;477;p27"/>
          <p:cNvPicPr preferRelativeResize="0"/>
          <p:nvPr/>
        </p:nvPicPr>
        <p:blipFill rotWithShape="1">
          <a:blip r:embed="rId3">
            <a:alphaModFix/>
          </a:blip>
          <a:srcRect l="16474" t="2340" r="21123" b="11918"/>
          <a:stretch/>
        </p:blipFill>
        <p:spPr>
          <a:xfrm>
            <a:off x="3206634" y="1646238"/>
            <a:ext cx="5778732" cy="4351338"/>
          </a:xfrm>
          <a:prstGeom prst="rect">
            <a:avLst/>
          </a:prstGeom>
          <a:noFill/>
          <a:ln>
            <a:noFill/>
          </a:ln>
        </p:spPr>
      </p:pic>
      <p:sp>
        <p:nvSpPr>
          <p:cNvPr id="6" name="Google Shape;468;p26">
            <a:extLst>
              <a:ext uri="{FF2B5EF4-FFF2-40B4-BE49-F238E27FC236}">
                <a16:creationId xmlns:a16="http://schemas.microsoft.com/office/drawing/2014/main" id="{C716B70C-3736-E946-B1E1-8D251D816ADA}"/>
              </a:ext>
            </a:extLst>
          </p:cNvPr>
          <p:cNvSpPr/>
          <p:nvPr/>
        </p:nvSpPr>
        <p:spPr>
          <a:xfrm>
            <a:off x="3112011" y="6061524"/>
            <a:ext cx="596797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34</a:t>
            </a:r>
            <a:r>
              <a:rPr 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Reconstructed</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3D</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Brain</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Model</a:t>
            </a:r>
            <a:endParaRPr sz="18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207"/>
    </mc:Choice>
    <mc:Fallback>
      <p:transition spd="slow" advTm="20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6" name="Google Shape;438;p24">
            <a:extLst>
              <a:ext uri="{FF2B5EF4-FFF2-40B4-BE49-F238E27FC236}">
                <a16:creationId xmlns:a16="http://schemas.microsoft.com/office/drawing/2014/main" id="{44C455FC-EC8D-7E43-8694-695ED6E1E3E0}"/>
              </a:ext>
            </a:extLst>
          </p:cNvPr>
          <p:cNvSpPr txBox="1">
            <a:spLocks/>
          </p:cNvSpPr>
          <p:nvPr/>
        </p:nvSpPr>
        <p:spPr>
          <a:xfrm>
            <a:off x="838200" y="1694281"/>
            <a:ext cx="5257800" cy="43513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lnSpc>
                <a:spcPct val="100000"/>
              </a:lnSpc>
              <a:spcBef>
                <a:spcPts val="1200"/>
              </a:spcBef>
              <a:buSzPts val="2800"/>
            </a:pPr>
            <a:r>
              <a:rPr lang="en-US" altLang="zh-CN" sz="2600" dirty="0"/>
              <a:t>Mesh</a:t>
            </a:r>
            <a:r>
              <a:rPr lang="zh-CN" altLang="en-US" sz="2600" dirty="0"/>
              <a:t> </a:t>
            </a:r>
            <a:r>
              <a:rPr lang="en-US" altLang="zh-CN" sz="2600" dirty="0"/>
              <a:t>generation</a:t>
            </a:r>
          </a:p>
          <a:p>
            <a:pPr marL="228600" indent="-228600" fontAlgn="base">
              <a:lnSpc>
                <a:spcPct val="100000"/>
              </a:lnSpc>
              <a:spcBef>
                <a:spcPts val="1200"/>
              </a:spcBef>
              <a:buSzPts val="2800"/>
            </a:pPr>
            <a:r>
              <a:rPr lang="en-US" altLang="zh-CN" sz="2600" dirty="0"/>
              <a:t>Geometry</a:t>
            </a:r>
            <a:r>
              <a:rPr lang="zh-CN" altLang="en-US" sz="2600" dirty="0"/>
              <a:t> </a:t>
            </a:r>
            <a:r>
              <a:rPr lang="en-US" altLang="zh-CN" sz="2600" dirty="0"/>
              <a:t>needs</a:t>
            </a:r>
            <a:r>
              <a:rPr lang="zh-CN" altLang="en-US" sz="2600" dirty="0"/>
              <a:t> </a:t>
            </a:r>
            <a:r>
              <a:rPr lang="en-US" altLang="zh-CN" sz="2600" dirty="0"/>
              <a:t>some</a:t>
            </a:r>
            <a:r>
              <a:rPr lang="zh-CN" altLang="en-US" sz="2600" dirty="0"/>
              <a:t> </a:t>
            </a:r>
            <a:r>
              <a:rPr lang="en-US" sz="2600" dirty="0"/>
              <a:t>cleansing before performing</a:t>
            </a:r>
            <a:r>
              <a:rPr lang="zh-CN" altLang="en-US" sz="2600" dirty="0"/>
              <a:t> </a:t>
            </a:r>
            <a:r>
              <a:rPr lang="en-US" sz="2600" dirty="0"/>
              <a:t>actual calculations</a:t>
            </a:r>
          </a:p>
          <a:p>
            <a:pPr marL="228600" indent="-228600" fontAlgn="base">
              <a:lnSpc>
                <a:spcPct val="100000"/>
              </a:lnSpc>
              <a:spcBef>
                <a:spcPts val="1200"/>
              </a:spcBef>
              <a:buSzPts val="2800"/>
            </a:pPr>
            <a:r>
              <a:rPr lang="en-US" altLang="zh-CN" sz="2600" dirty="0"/>
              <a:t>A</a:t>
            </a:r>
            <a:r>
              <a:rPr lang="en-US" sz="2600" dirty="0"/>
              <a:t>im</a:t>
            </a:r>
            <a:r>
              <a:rPr lang="en-US" altLang="zh-CN" sz="2600" dirty="0"/>
              <a:t>:</a:t>
            </a:r>
            <a:r>
              <a:rPr lang="en-US" sz="2600" dirty="0"/>
              <a:t> model the flow to get pressure distribution and wall shear stress and compare it with actual data</a:t>
            </a:r>
            <a:br>
              <a:rPr lang="en-US" sz="2600" dirty="0"/>
            </a:br>
            <a:br>
              <a:rPr lang="en-US" sz="2600" dirty="0"/>
            </a:br>
            <a:br>
              <a:rPr lang="en-US" sz="2600" dirty="0"/>
            </a:br>
            <a:br>
              <a:rPr lang="en-US" sz="2600" dirty="0"/>
            </a:br>
            <a:endParaRPr lang="en-US" altLang="zh-CN" sz="2600" dirty="0"/>
          </a:p>
          <a:p>
            <a:pPr marL="228600" indent="-228600">
              <a:spcBef>
                <a:spcPts val="1200"/>
              </a:spcBef>
              <a:buSzPts val="2800"/>
            </a:pPr>
            <a:endParaRPr lang="en-US" sz="2600" dirty="0"/>
          </a:p>
        </p:txBody>
      </p:sp>
      <p:sp>
        <p:nvSpPr>
          <p:cNvPr id="483" name="Google Shape;483;g610a411b1a_1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dirty="0"/>
              <a:t>Analysis: Blood Flow Modelling</a:t>
            </a:r>
            <a:endParaRPr dirty="0"/>
          </a:p>
        </p:txBody>
      </p:sp>
      <p:sp>
        <p:nvSpPr>
          <p:cNvPr id="485" name="Google Shape;485;g610a411b1a_1_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pic>
        <p:nvPicPr>
          <p:cNvPr id="486" name="Google Shape;486;g610a411b1a_1_1"/>
          <p:cNvPicPr preferRelativeResize="0"/>
          <p:nvPr/>
        </p:nvPicPr>
        <p:blipFill>
          <a:blip r:embed="rId3">
            <a:alphaModFix/>
          </a:blip>
          <a:stretch>
            <a:fillRect/>
          </a:stretch>
        </p:blipFill>
        <p:spPr>
          <a:xfrm>
            <a:off x="6411353" y="1988325"/>
            <a:ext cx="4942447" cy="2881350"/>
          </a:xfrm>
          <a:prstGeom prst="rect">
            <a:avLst/>
          </a:prstGeom>
          <a:noFill/>
          <a:ln>
            <a:noFill/>
          </a:ln>
        </p:spPr>
      </p:pic>
      <p:sp>
        <p:nvSpPr>
          <p:cNvPr id="9" name="Google Shape;468;p26">
            <a:extLst>
              <a:ext uri="{FF2B5EF4-FFF2-40B4-BE49-F238E27FC236}">
                <a16:creationId xmlns:a16="http://schemas.microsoft.com/office/drawing/2014/main" id="{D75D89D3-D992-E443-B002-2A5762F01834}"/>
              </a:ext>
            </a:extLst>
          </p:cNvPr>
          <p:cNvSpPr/>
          <p:nvPr/>
        </p:nvSpPr>
        <p:spPr>
          <a:xfrm>
            <a:off x="6096000" y="5094930"/>
            <a:ext cx="596797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35</a:t>
            </a:r>
            <a:r>
              <a:rPr 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Reconstructed</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Vessel</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Model</a:t>
            </a:r>
            <a:endParaRPr sz="18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319"/>
    </mc:Choice>
    <mc:Fallback>
      <p:transition spd="slow" advTm="31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Future Work</a:t>
            </a:r>
            <a:endParaRPr/>
          </a:p>
        </p:txBody>
      </p:sp>
      <p:sp>
        <p:nvSpPr>
          <p:cNvPr id="492" name="Google Shape;492;p2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635000" lvl="0" indent="-457200" algn="l" rtl="0">
              <a:lnSpc>
                <a:spcPct val="90000"/>
              </a:lnSpc>
              <a:spcBef>
                <a:spcPts val="0"/>
              </a:spcBef>
              <a:spcAft>
                <a:spcPts val="0"/>
              </a:spcAft>
              <a:buSzPts val="2800"/>
              <a:buChar char="•"/>
            </a:pPr>
            <a:r>
              <a:rPr lang="en-US" sz="2600"/>
              <a:t>Further modelling of blood flow and shear stress</a:t>
            </a:r>
            <a:endParaRPr sz="2600"/>
          </a:p>
          <a:p>
            <a:pPr marL="635000" lvl="0" indent="-457200" algn="l" rtl="0">
              <a:lnSpc>
                <a:spcPct val="90000"/>
              </a:lnSpc>
              <a:spcBef>
                <a:spcPts val="0"/>
              </a:spcBef>
              <a:spcAft>
                <a:spcPts val="0"/>
              </a:spcAft>
              <a:buSzPts val="2800"/>
              <a:buChar char="•"/>
            </a:pPr>
            <a:r>
              <a:rPr lang="en-US" sz="2600"/>
              <a:t>Incorporate vesselness map into Simulated Annealing algorithm</a:t>
            </a:r>
            <a:endParaRPr/>
          </a:p>
          <a:p>
            <a:pPr marL="635000" lvl="0" indent="-457200" algn="l" rtl="0">
              <a:lnSpc>
                <a:spcPct val="90000"/>
              </a:lnSpc>
              <a:spcBef>
                <a:spcPts val="0"/>
              </a:spcBef>
              <a:spcAft>
                <a:spcPts val="0"/>
              </a:spcAft>
              <a:buSzPts val="2800"/>
              <a:buChar char="•"/>
            </a:pPr>
            <a:r>
              <a:rPr lang="en-US" sz="2600"/>
              <a:t>Incorporate physiological properties into cost function</a:t>
            </a:r>
            <a:endParaRPr/>
          </a:p>
        </p:txBody>
      </p:sp>
      <p:sp>
        <p:nvSpPr>
          <p:cNvPr id="493" name="Google Shape;49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16975"/>
    </mc:Choice>
    <mc:Fallback>
      <p:transition spd="slow" advTm="1697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Patient-specific Vascular Network</a:t>
            </a:r>
            <a:endParaRPr/>
          </a:p>
        </p:txBody>
      </p:sp>
      <p:sp>
        <p:nvSpPr>
          <p:cNvPr id="182" name="Google Shape;18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p:txBody>
      </p:sp>
      <p:sp>
        <p:nvSpPr>
          <p:cNvPr id="183" name="Google Shape;183;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pic>
        <p:nvPicPr>
          <p:cNvPr id="184" name="Google Shape;184;p3"/>
          <p:cNvPicPr preferRelativeResize="0"/>
          <p:nvPr/>
        </p:nvPicPr>
        <p:blipFill rotWithShape="1">
          <a:blip r:embed="rId3">
            <a:alphaModFix/>
          </a:blip>
          <a:srcRect/>
          <a:stretch/>
        </p:blipFill>
        <p:spPr>
          <a:xfrm>
            <a:off x="838200" y="1810475"/>
            <a:ext cx="4114800" cy="4114800"/>
          </a:xfrm>
          <a:prstGeom prst="rect">
            <a:avLst/>
          </a:prstGeom>
          <a:noFill/>
          <a:ln>
            <a:noFill/>
          </a:ln>
        </p:spPr>
      </p:pic>
      <p:pic>
        <p:nvPicPr>
          <p:cNvPr id="185" name="Google Shape;185;p3"/>
          <p:cNvPicPr preferRelativeResize="0"/>
          <p:nvPr/>
        </p:nvPicPr>
        <p:blipFill rotWithShape="1">
          <a:blip r:embed="rId4">
            <a:alphaModFix/>
          </a:blip>
          <a:srcRect/>
          <a:stretch/>
        </p:blipFill>
        <p:spPr>
          <a:xfrm>
            <a:off x="6163325" y="2267675"/>
            <a:ext cx="5056632" cy="3200400"/>
          </a:xfrm>
          <a:prstGeom prst="rect">
            <a:avLst/>
          </a:prstGeom>
          <a:noFill/>
          <a:ln>
            <a:noFill/>
          </a:ln>
        </p:spPr>
      </p:pic>
      <p:sp>
        <p:nvSpPr>
          <p:cNvPr id="186" name="Google Shape;186;p3"/>
          <p:cNvSpPr txBox="1"/>
          <p:nvPr/>
        </p:nvSpPr>
        <p:spPr>
          <a:xfrm>
            <a:off x="936300" y="5953696"/>
            <a:ext cx="4016700"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2 Brain Angiography</a:t>
            </a:r>
            <a:endParaRPr sz="1800" b="0" i="0" u="none" strike="noStrike" cap="none">
              <a:solidFill>
                <a:srgbClr val="000000"/>
              </a:solidFill>
              <a:latin typeface="Calibri"/>
              <a:ea typeface="Calibri"/>
              <a:cs typeface="Calibri"/>
              <a:sym typeface="Calibri"/>
            </a:endParaRPr>
          </a:p>
        </p:txBody>
      </p:sp>
      <p:sp>
        <p:nvSpPr>
          <p:cNvPr id="187" name="Google Shape;187;p3"/>
          <p:cNvSpPr txBox="1"/>
          <p:nvPr/>
        </p:nvSpPr>
        <p:spPr>
          <a:xfrm>
            <a:off x="6647548" y="5953696"/>
            <a:ext cx="4572409"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3 Idealized Brain Vascular Network</a:t>
            </a:r>
            <a:endParaRPr sz="1800"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15599"/>
    </mc:Choice>
    <mc:Fallback>
      <p:transition spd="slow" advTm="1559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135C5E-80C6-0446-9320-218DF5866595}"/>
              </a:ext>
            </a:extLst>
          </p:cNvPr>
          <p:cNvSpPr>
            <a:spLocks noGrp="1"/>
          </p:cNvSpPr>
          <p:nvPr>
            <p:ph type="title"/>
          </p:nvPr>
        </p:nvSpPr>
        <p:spPr/>
        <p:txBody>
          <a:bodyPr/>
          <a:lstStyle/>
          <a:p>
            <a:r>
              <a:rPr lang="en-US" altLang="zh-CN" dirty="0"/>
              <a:t>Acknowledgement</a:t>
            </a:r>
            <a:endParaRPr lang="en-US" dirty="0"/>
          </a:p>
        </p:txBody>
      </p:sp>
      <p:sp>
        <p:nvSpPr>
          <p:cNvPr id="6" name="Text Placeholder 5">
            <a:extLst>
              <a:ext uri="{FF2B5EF4-FFF2-40B4-BE49-F238E27FC236}">
                <a16:creationId xmlns:a16="http://schemas.microsoft.com/office/drawing/2014/main" id="{108C0907-D036-BD41-BEA7-FEC476B1C0A3}"/>
              </a:ext>
            </a:extLst>
          </p:cNvPr>
          <p:cNvSpPr>
            <a:spLocks noGrp="1"/>
          </p:cNvSpPr>
          <p:nvPr>
            <p:ph type="body" idx="1"/>
          </p:nvPr>
        </p:nvSpPr>
        <p:spPr/>
        <p:txBody>
          <a:bodyPr/>
          <a:lstStyle/>
          <a:p>
            <a:r>
              <a:rPr lang="en-US" altLang="zh-CN" sz="2400" dirty="0"/>
              <a:t>Special</a:t>
            </a:r>
            <a:r>
              <a:rPr lang="zh-CN" altLang="en-US" sz="2400" dirty="0"/>
              <a:t> </a:t>
            </a:r>
            <a:r>
              <a:rPr lang="en-US" altLang="zh-CN" sz="2400" dirty="0"/>
              <a:t>thanks</a:t>
            </a:r>
            <a:r>
              <a:rPr lang="zh-CN" altLang="en-US" sz="2400" dirty="0"/>
              <a:t> </a:t>
            </a:r>
            <a:r>
              <a:rPr lang="en-US" altLang="zh-CN" sz="2400" dirty="0"/>
              <a:t>to</a:t>
            </a:r>
            <a:r>
              <a:rPr lang="zh-CN" altLang="en-US" sz="2400" dirty="0"/>
              <a:t> </a:t>
            </a:r>
            <a:r>
              <a:rPr lang="en-US" altLang="zh-CN" sz="2400" dirty="0"/>
              <a:t>the</a:t>
            </a:r>
            <a:r>
              <a:rPr lang="zh-CN" altLang="en-US" sz="2400" dirty="0"/>
              <a:t> </a:t>
            </a:r>
            <a:r>
              <a:rPr lang="en-US" altLang="zh-CN" sz="2400" dirty="0"/>
              <a:t>FIELDS</a:t>
            </a:r>
            <a:r>
              <a:rPr lang="zh-CN" altLang="en-US" sz="2400" dirty="0"/>
              <a:t> </a:t>
            </a:r>
            <a:r>
              <a:rPr lang="en-US" altLang="zh-CN" sz="2400" dirty="0"/>
              <a:t>Institute</a:t>
            </a:r>
            <a:r>
              <a:rPr lang="zh-CN" altLang="en-US" sz="2400" dirty="0"/>
              <a:t> </a:t>
            </a:r>
            <a:r>
              <a:rPr lang="en-US" altLang="zh-CN" sz="2400" dirty="0"/>
              <a:t>for</a:t>
            </a:r>
            <a:r>
              <a:rPr lang="zh-CN" altLang="en-US" sz="2400" dirty="0"/>
              <a:t> </a:t>
            </a:r>
            <a:r>
              <a:rPr lang="en-US" altLang="zh-CN" sz="2400" dirty="0"/>
              <a:t>organizing</a:t>
            </a:r>
            <a:r>
              <a:rPr lang="zh-CN" altLang="en-US" sz="2400" dirty="0"/>
              <a:t> </a:t>
            </a:r>
            <a:r>
              <a:rPr lang="en-US" altLang="zh-CN" sz="2400" dirty="0"/>
              <a:t>the</a:t>
            </a:r>
            <a:r>
              <a:rPr lang="zh-CN" altLang="en-US" sz="2400" dirty="0"/>
              <a:t> </a:t>
            </a:r>
            <a:r>
              <a:rPr lang="en-US" altLang="zh-CN" sz="2400" dirty="0"/>
              <a:t>program!</a:t>
            </a:r>
          </a:p>
          <a:p>
            <a:r>
              <a:rPr lang="en-US" altLang="zh-CN" sz="2400" dirty="0"/>
              <a:t>We</a:t>
            </a:r>
            <a:r>
              <a:rPr lang="zh-CN" altLang="en-US" sz="2400" dirty="0"/>
              <a:t> </a:t>
            </a:r>
            <a:r>
              <a:rPr lang="en-US" altLang="zh-CN" sz="2400" dirty="0"/>
              <a:t>feel</a:t>
            </a:r>
            <a:r>
              <a:rPr lang="zh-CN" altLang="en-US" sz="2400" dirty="0"/>
              <a:t> </a:t>
            </a:r>
            <a:r>
              <a:rPr lang="en-US" altLang="zh-CN" sz="2400" dirty="0"/>
              <a:t>indebted</a:t>
            </a:r>
            <a:r>
              <a:rPr lang="zh-CN" altLang="en-US" sz="2400" dirty="0"/>
              <a:t> </a:t>
            </a:r>
            <a:r>
              <a:rPr lang="en-US" altLang="zh-CN" sz="2400" dirty="0"/>
              <a:t>to</a:t>
            </a:r>
            <a:r>
              <a:rPr lang="zh-CN" altLang="en-US" sz="2400" dirty="0"/>
              <a:t> </a:t>
            </a:r>
            <a:r>
              <a:rPr lang="en-US" altLang="zh-CN" sz="2400" dirty="0"/>
              <a:t>Dr.</a:t>
            </a:r>
            <a:r>
              <a:rPr lang="zh-CN" altLang="en-US" sz="2400" dirty="0"/>
              <a:t> </a:t>
            </a:r>
            <a:r>
              <a:rPr lang="en-US" altLang="zh-CN" sz="2400" dirty="0" err="1"/>
              <a:t>Nima</a:t>
            </a:r>
            <a:r>
              <a:rPr lang="zh-CN" altLang="en-US" sz="2400" dirty="0"/>
              <a:t> </a:t>
            </a:r>
            <a:r>
              <a:rPr lang="en-US" altLang="zh-CN" sz="2400" dirty="0" err="1"/>
              <a:t>Maftoon</a:t>
            </a:r>
            <a:r>
              <a:rPr lang="zh-CN" altLang="en-US" sz="2400" dirty="0"/>
              <a:t> </a:t>
            </a:r>
            <a:r>
              <a:rPr lang="en-US" altLang="zh-CN" sz="2400" dirty="0"/>
              <a:t>and</a:t>
            </a:r>
            <a:r>
              <a:rPr lang="zh-CN" altLang="en-US" sz="2400" dirty="0"/>
              <a:t> </a:t>
            </a:r>
            <a:r>
              <a:rPr lang="en-US" altLang="zh-CN" sz="2400" dirty="0"/>
              <a:t>his</a:t>
            </a:r>
            <a:r>
              <a:rPr lang="zh-CN" altLang="en-US" sz="2400" dirty="0"/>
              <a:t> </a:t>
            </a:r>
            <a:r>
              <a:rPr lang="en-US" altLang="zh-CN" sz="2400" dirty="0"/>
              <a:t>PhD</a:t>
            </a:r>
            <a:r>
              <a:rPr lang="zh-CN" altLang="en-US" sz="2400" dirty="0"/>
              <a:t> </a:t>
            </a:r>
            <a:r>
              <a:rPr lang="en-US" altLang="zh-CN" sz="2400" dirty="0"/>
              <a:t>student</a:t>
            </a:r>
            <a:r>
              <a:rPr lang="zh-CN" altLang="en-US" sz="2400" dirty="0"/>
              <a:t> </a:t>
            </a:r>
            <a:r>
              <a:rPr lang="en-US" sz="2400" dirty="0" err="1"/>
              <a:t>Sina</a:t>
            </a:r>
            <a:r>
              <a:rPr lang="en-US" sz="2400" dirty="0"/>
              <a:t> </a:t>
            </a:r>
            <a:r>
              <a:rPr lang="en-US" sz="2400" dirty="0" err="1"/>
              <a:t>Anvari</a:t>
            </a:r>
            <a:r>
              <a:rPr lang="en-US" sz="2400" dirty="0"/>
              <a:t> </a:t>
            </a:r>
            <a:r>
              <a:rPr lang="en-US" sz="2400" dirty="0" err="1"/>
              <a:t>Naeini</a:t>
            </a:r>
            <a:r>
              <a:rPr lang="zh-CN" altLang="en-US" sz="2400" dirty="0"/>
              <a:t> </a:t>
            </a:r>
            <a:r>
              <a:rPr lang="en-US" altLang="zh-CN" sz="2400" dirty="0"/>
              <a:t>for</a:t>
            </a:r>
            <a:r>
              <a:rPr lang="zh-CN" altLang="en-US" sz="2400" dirty="0"/>
              <a:t> </a:t>
            </a:r>
            <a:r>
              <a:rPr lang="en-US" altLang="zh-CN" sz="2400" dirty="0"/>
              <a:t>guiding</a:t>
            </a:r>
            <a:r>
              <a:rPr lang="zh-CN" altLang="en-US" sz="2400" dirty="0"/>
              <a:t> </a:t>
            </a:r>
            <a:r>
              <a:rPr lang="en-US" altLang="zh-CN" sz="2400" dirty="0"/>
              <a:t>us</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completion</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project!</a:t>
            </a:r>
            <a:endParaRPr lang="en-US" sz="2400" dirty="0"/>
          </a:p>
        </p:txBody>
      </p:sp>
      <p:sp>
        <p:nvSpPr>
          <p:cNvPr id="4" name="Slide Number Placeholder 3">
            <a:extLst>
              <a:ext uri="{FF2B5EF4-FFF2-40B4-BE49-F238E27FC236}">
                <a16:creationId xmlns:a16="http://schemas.microsoft.com/office/drawing/2014/main" id="{CE3D6C1F-78D5-4242-94C3-A7D37724C0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2083681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endParaRPr/>
          </a:p>
        </p:txBody>
      </p:sp>
      <p:sp>
        <p:nvSpPr>
          <p:cNvPr id="499" name="Google Shape;499;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US"/>
              <a:t>Thanks!</a:t>
            </a:r>
            <a:endParaRPr/>
          </a:p>
        </p:txBody>
      </p:sp>
      <p:sp>
        <p:nvSpPr>
          <p:cNvPr id="500" name="Google Shape;50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363"/>
    </mc:Choice>
    <mc:Fallback>
      <p:transition spd="slow" advTm="36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838200" y="61533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Our Framework</a:t>
            </a:r>
            <a:endParaRPr dirty="0"/>
          </a:p>
        </p:txBody>
      </p:sp>
      <p:grpSp>
        <p:nvGrpSpPr>
          <p:cNvPr id="193" name="Google Shape;193;p4"/>
          <p:cNvGrpSpPr/>
          <p:nvPr/>
        </p:nvGrpSpPr>
        <p:grpSpPr>
          <a:xfrm>
            <a:off x="843334" y="3053308"/>
            <a:ext cx="10650538" cy="1895137"/>
            <a:chOff x="5134" y="1228100"/>
            <a:chExt cx="10650538" cy="1895137"/>
          </a:xfrm>
        </p:grpSpPr>
        <p:sp>
          <p:nvSpPr>
            <p:cNvPr id="194" name="Google Shape;194;p4"/>
            <p:cNvSpPr/>
            <p:nvPr/>
          </p:nvSpPr>
          <p:spPr>
            <a:xfrm>
              <a:off x="5134" y="1228100"/>
              <a:ext cx="1591716" cy="1895137"/>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
            <p:cNvSpPr txBox="1"/>
            <p:nvPr/>
          </p:nvSpPr>
          <p:spPr>
            <a:xfrm>
              <a:off x="47818" y="1274720"/>
              <a:ext cx="1498476" cy="1755277"/>
            </a:xfrm>
            <a:prstGeom prst="rect">
              <a:avLst/>
            </a:prstGeom>
            <a:solidFill>
              <a:schemeClr val="accent1"/>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800" b="0" i="0" u="none" strike="noStrike" cap="none" dirty="0">
                  <a:solidFill>
                    <a:schemeClr val="lt1"/>
                  </a:solidFill>
                  <a:latin typeface="Calibri"/>
                  <a:ea typeface="Calibri"/>
                  <a:cs typeface="Calibri"/>
                  <a:sym typeface="Calibri"/>
                </a:rPr>
                <a:t>Medical Image Preprocessing</a:t>
              </a:r>
              <a:endParaRPr sz="1800" b="0" i="0" u="none" strike="noStrike" cap="none" dirty="0">
                <a:solidFill>
                  <a:schemeClr val="lt1"/>
                </a:solidFill>
                <a:latin typeface="Calibri"/>
                <a:ea typeface="Calibri"/>
                <a:cs typeface="Calibri"/>
                <a:sym typeface="Calibri"/>
              </a:endParaRPr>
            </a:p>
          </p:txBody>
        </p:sp>
        <p:sp>
          <p:nvSpPr>
            <p:cNvPr id="196" name="Google Shape;196;p4"/>
            <p:cNvSpPr/>
            <p:nvPr/>
          </p:nvSpPr>
          <p:spPr>
            <a:xfrm>
              <a:off x="1756023" y="1978296"/>
              <a:ext cx="337443" cy="394745"/>
            </a:xfrm>
            <a:prstGeom prst="rightArrow">
              <a:avLst>
                <a:gd name="adj1" fmla="val 6000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
            <p:cNvSpPr txBox="1"/>
            <p:nvPr/>
          </p:nvSpPr>
          <p:spPr>
            <a:xfrm>
              <a:off x="1756023" y="2057245"/>
              <a:ext cx="236210" cy="236847"/>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198" name="Google Shape;198;p4"/>
            <p:cNvSpPr/>
            <p:nvPr/>
          </p:nvSpPr>
          <p:spPr>
            <a:xfrm>
              <a:off x="2233538" y="1228100"/>
              <a:ext cx="1591716" cy="1895137"/>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
            <p:cNvSpPr txBox="1"/>
            <p:nvPr/>
          </p:nvSpPr>
          <p:spPr>
            <a:xfrm>
              <a:off x="2280158" y="1274720"/>
              <a:ext cx="1498476" cy="1801897"/>
            </a:xfrm>
            <a:prstGeom prst="rect">
              <a:avLst/>
            </a:prstGeom>
            <a:solidFill>
              <a:schemeClr val="accent1"/>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800" b="0" i="0" u="none" strike="noStrike" cap="none" dirty="0">
                  <a:solidFill>
                    <a:schemeClr val="lt1"/>
                  </a:solidFill>
                  <a:latin typeface="Calibri"/>
                  <a:ea typeface="Calibri"/>
                  <a:cs typeface="Calibri"/>
                  <a:sym typeface="Calibri"/>
                </a:rPr>
                <a:t>Large Vessel Extraction</a:t>
              </a:r>
              <a:endParaRPr sz="1800" b="0" i="0" u="none" strike="noStrike" cap="none" dirty="0">
                <a:solidFill>
                  <a:schemeClr val="lt1"/>
                </a:solidFill>
                <a:latin typeface="Calibri"/>
                <a:ea typeface="Calibri"/>
                <a:cs typeface="Calibri"/>
                <a:sym typeface="Calibri"/>
              </a:endParaRPr>
            </a:p>
          </p:txBody>
        </p:sp>
        <p:sp>
          <p:nvSpPr>
            <p:cNvPr id="200" name="Google Shape;200;p4"/>
            <p:cNvSpPr/>
            <p:nvPr/>
          </p:nvSpPr>
          <p:spPr>
            <a:xfrm>
              <a:off x="3984426" y="1978296"/>
              <a:ext cx="337443" cy="394745"/>
            </a:xfrm>
            <a:prstGeom prst="rightArrow">
              <a:avLst>
                <a:gd name="adj1" fmla="val 6000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
            <p:cNvSpPr txBox="1"/>
            <p:nvPr/>
          </p:nvSpPr>
          <p:spPr>
            <a:xfrm>
              <a:off x="3984426" y="2057245"/>
              <a:ext cx="236210" cy="236847"/>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202" name="Google Shape;202;p4"/>
            <p:cNvSpPr/>
            <p:nvPr/>
          </p:nvSpPr>
          <p:spPr>
            <a:xfrm>
              <a:off x="4461941" y="1228100"/>
              <a:ext cx="1591716" cy="1895137"/>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
            <p:cNvSpPr txBox="1"/>
            <p:nvPr/>
          </p:nvSpPr>
          <p:spPr>
            <a:xfrm>
              <a:off x="4508561" y="1274720"/>
              <a:ext cx="1498476" cy="1801897"/>
            </a:xfrm>
            <a:prstGeom prst="rect">
              <a:avLst/>
            </a:prstGeom>
            <a:solidFill>
              <a:schemeClr val="accent1"/>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800" b="0" i="0" u="none" strike="noStrike" cap="none" dirty="0">
                  <a:solidFill>
                    <a:schemeClr val="lt1"/>
                  </a:solidFill>
                  <a:latin typeface="Calibri"/>
                  <a:ea typeface="Calibri"/>
                  <a:cs typeface="Calibri"/>
                  <a:sym typeface="Calibri"/>
                </a:rPr>
                <a:t>Optimization-based Structure Refinement (Global Constr</a:t>
              </a:r>
              <a:r>
                <a:rPr lang="en-US" altLang="zh-CN" sz="1800" b="0" i="0" u="none" strike="noStrike" cap="none" dirty="0">
                  <a:solidFill>
                    <a:schemeClr val="lt1"/>
                  </a:solidFill>
                  <a:latin typeface="Calibri"/>
                  <a:ea typeface="Calibri"/>
                  <a:cs typeface="Calibri"/>
                  <a:sym typeface="Calibri"/>
                </a:rPr>
                <a:t>uctive</a:t>
              </a:r>
              <a:r>
                <a:rPr lang="en-US" sz="1800" b="0" i="0" u="none" strike="noStrike" cap="none" dirty="0">
                  <a:solidFill>
                    <a:schemeClr val="lt1"/>
                  </a:solidFill>
                  <a:latin typeface="Calibri"/>
                  <a:ea typeface="Calibri"/>
                  <a:cs typeface="Calibri"/>
                  <a:sym typeface="Calibri"/>
                </a:rPr>
                <a:t> Optimization)</a:t>
              </a:r>
              <a:endParaRPr sz="1800" b="0" i="0" u="none" strike="noStrike" cap="none" dirty="0">
                <a:solidFill>
                  <a:schemeClr val="lt1"/>
                </a:solidFill>
                <a:latin typeface="Calibri"/>
                <a:ea typeface="Calibri"/>
                <a:cs typeface="Calibri"/>
                <a:sym typeface="Calibri"/>
              </a:endParaRPr>
            </a:p>
          </p:txBody>
        </p:sp>
        <p:sp>
          <p:nvSpPr>
            <p:cNvPr id="204" name="Google Shape;204;p4"/>
            <p:cNvSpPr/>
            <p:nvPr/>
          </p:nvSpPr>
          <p:spPr>
            <a:xfrm>
              <a:off x="6212830" y="1978296"/>
              <a:ext cx="337443" cy="394745"/>
            </a:xfrm>
            <a:prstGeom prst="rightArrow">
              <a:avLst>
                <a:gd name="adj1" fmla="val 6000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
            <p:cNvSpPr txBox="1"/>
            <p:nvPr/>
          </p:nvSpPr>
          <p:spPr>
            <a:xfrm>
              <a:off x="6212830" y="2057245"/>
              <a:ext cx="236210" cy="236847"/>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206" name="Google Shape;206;p4"/>
            <p:cNvSpPr/>
            <p:nvPr/>
          </p:nvSpPr>
          <p:spPr>
            <a:xfrm>
              <a:off x="6690345" y="1228100"/>
              <a:ext cx="1591716" cy="1895137"/>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4"/>
            <p:cNvSpPr txBox="1"/>
            <p:nvPr/>
          </p:nvSpPr>
          <p:spPr>
            <a:xfrm>
              <a:off x="6736965" y="1274720"/>
              <a:ext cx="1498476" cy="1801897"/>
            </a:xfrm>
            <a:prstGeom prst="rect">
              <a:avLst/>
            </a:prstGeom>
            <a:solidFill>
              <a:schemeClr val="accent1"/>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800" b="0" i="0" u="none" strike="noStrike" cap="none" dirty="0">
                  <a:solidFill>
                    <a:schemeClr val="lt1"/>
                  </a:solidFill>
                  <a:latin typeface="Calibri"/>
                  <a:ea typeface="Calibri"/>
                  <a:cs typeface="Calibri"/>
                  <a:sym typeface="Calibri"/>
                </a:rPr>
                <a:t>Volume Generation</a:t>
              </a:r>
              <a:endParaRPr sz="1600" b="0" i="0" u="none" strike="noStrike" cap="none" dirty="0">
                <a:solidFill>
                  <a:srgbClr val="000000"/>
                </a:solidFill>
                <a:latin typeface="Arial"/>
                <a:ea typeface="Arial"/>
                <a:cs typeface="Arial"/>
                <a:sym typeface="Arial"/>
              </a:endParaRPr>
            </a:p>
          </p:txBody>
        </p:sp>
        <p:sp>
          <p:nvSpPr>
            <p:cNvPr id="208" name="Google Shape;208;p4"/>
            <p:cNvSpPr/>
            <p:nvPr/>
          </p:nvSpPr>
          <p:spPr>
            <a:xfrm>
              <a:off x="8441233" y="1978296"/>
              <a:ext cx="337443" cy="394745"/>
            </a:xfrm>
            <a:prstGeom prst="rightArrow">
              <a:avLst>
                <a:gd name="adj1" fmla="val 6000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
            <p:cNvSpPr txBox="1"/>
            <p:nvPr/>
          </p:nvSpPr>
          <p:spPr>
            <a:xfrm>
              <a:off x="8441233" y="2057245"/>
              <a:ext cx="236210" cy="236847"/>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210" name="Google Shape;210;p4"/>
            <p:cNvSpPr/>
            <p:nvPr/>
          </p:nvSpPr>
          <p:spPr>
            <a:xfrm>
              <a:off x="8918748" y="1228100"/>
              <a:ext cx="1736924" cy="1895137"/>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4"/>
            <p:cNvSpPr txBox="1"/>
            <p:nvPr/>
          </p:nvSpPr>
          <p:spPr>
            <a:xfrm>
              <a:off x="9014662" y="1274720"/>
              <a:ext cx="1545096" cy="1801897"/>
            </a:xfrm>
            <a:prstGeom prst="rect">
              <a:avLst/>
            </a:prstGeom>
            <a:solidFill>
              <a:schemeClr val="accent1"/>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800" b="0" i="0" u="none" strike="noStrike" cap="none" dirty="0">
                  <a:solidFill>
                    <a:schemeClr val="lt1"/>
                  </a:solidFill>
                  <a:latin typeface="Calibri"/>
                  <a:ea typeface="Calibri"/>
                  <a:cs typeface="Calibri"/>
                  <a:sym typeface="Calibri"/>
                </a:rPr>
                <a:t>Postprocessing</a:t>
              </a:r>
              <a:endParaRPr sz="1600" b="0" i="0" u="none" strike="noStrike" cap="none" dirty="0">
                <a:solidFill>
                  <a:srgbClr val="000000"/>
                </a:solidFill>
                <a:latin typeface="Arial"/>
                <a:ea typeface="Arial"/>
                <a:cs typeface="Arial"/>
                <a:sym typeface="Arial"/>
              </a:endParaRPr>
            </a:p>
          </p:txBody>
        </p:sp>
      </p:grpSp>
      <p:sp>
        <p:nvSpPr>
          <p:cNvPr id="212" name="Google Shape;21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213" name="Google Shape;213;p4"/>
          <p:cNvSpPr txBox="1">
            <a:spLocks noGrp="1"/>
          </p:cNvSpPr>
          <p:nvPr>
            <p:ph type="body" idx="1"/>
          </p:nvPr>
        </p:nvSpPr>
        <p:spPr>
          <a:xfrm>
            <a:off x="838200" y="1940897"/>
            <a:ext cx="10515600" cy="42359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Image-based 3D Vessel Reconstruction with Structure Approximation</a:t>
            </a:r>
            <a:endParaRPr dirty="0"/>
          </a:p>
        </p:txBody>
      </p:sp>
      <p:sp>
        <p:nvSpPr>
          <p:cNvPr id="214" name="Google Shape;214;p4"/>
          <p:cNvSpPr txBox="1">
            <a:spLocks noGrp="1"/>
          </p:cNvSpPr>
          <p:nvPr>
            <p:ph type="body" idx="1"/>
          </p:nvPr>
        </p:nvSpPr>
        <p:spPr>
          <a:xfrm>
            <a:off x="4869675" y="5327050"/>
            <a:ext cx="6733746" cy="896444"/>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000" b="1"/>
              <a:t>Global optimization </a:t>
            </a:r>
            <a:r>
              <a:rPr lang="en-US" sz="2000"/>
              <a:t>solved by GCO: merge / split / prune</a:t>
            </a:r>
            <a:endParaRPr sz="2000"/>
          </a:p>
          <a:p>
            <a:pPr marL="457200" lvl="0" indent="-342900" algn="l" rtl="0">
              <a:lnSpc>
                <a:spcPct val="90000"/>
              </a:lnSpc>
              <a:spcBef>
                <a:spcPts val="0"/>
              </a:spcBef>
              <a:spcAft>
                <a:spcPts val="0"/>
              </a:spcAft>
              <a:buSzPts val="1800"/>
              <a:buChar char="➔"/>
            </a:pPr>
            <a:r>
              <a:rPr lang="en-US" sz="2000" b="1"/>
              <a:t>Local optimization </a:t>
            </a:r>
            <a:r>
              <a:rPr lang="en-US" sz="2000"/>
              <a:t>solved by  relaxation</a:t>
            </a:r>
            <a:endParaRPr sz="2000"/>
          </a:p>
        </p:txBody>
      </p:sp>
    </p:spTree>
  </p:cSld>
  <p:clrMapOvr>
    <a:masterClrMapping/>
  </p:clrMapOvr>
  <mc:AlternateContent xmlns:mc="http://schemas.openxmlformats.org/markup-compatibility/2006">
    <mc:Choice xmlns:p14="http://schemas.microsoft.com/office/powerpoint/2010/main" Requires="p14">
      <p:transition spd="slow" p14:dur="2000" advTm="35858"/>
    </mc:Choice>
    <mc:Fallback>
      <p:transition spd="slow" advTm="358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
          <p:cNvSpPr txBox="1">
            <a:spLocks noGrp="1"/>
          </p:cNvSpPr>
          <p:nvPr>
            <p:ph type="body" idx="1"/>
          </p:nvPr>
        </p:nvSpPr>
        <p:spPr>
          <a:xfrm>
            <a:off x="838200" y="1825625"/>
            <a:ext cx="10515600" cy="4351200"/>
          </a:xfrm>
          <a:prstGeom prst="rect">
            <a:avLst/>
          </a:prstGeom>
          <a:blipFill rotWithShape="1">
            <a:blip r:embed="rId3">
              <a:alphaModFix/>
            </a:blip>
            <a:stretch>
              <a:fillRect l="-722" t="-1168"/>
            </a:stretch>
          </a:blip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Clr>
                <a:schemeClr val="dk1"/>
              </a:buClr>
              <a:buSzPts val="1800"/>
              <a:buNone/>
            </a:pPr>
            <a:r>
              <a:rPr lang="en-US" dirty="0"/>
              <a:t> </a:t>
            </a:r>
            <a:endParaRPr dirty="0"/>
          </a:p>
        </p:txBody>
      </p:sp>
      <p:sp>
        <p:nvSpPr>
          <p:cNvPr id="221" name="Google Shape;221;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Cost Function: Material Cost</a:t>
            </a:r>
            <a:endParaRPr/>
          </a:p>
        </p:txBody>
      </p:sp>
      <p:pic>
        <p:nvPicPr>
          <p:cNvPr id="222" name="Google Shape;222;p5"/>
          <p:cNvPicPr preferRelativeResize="0"/>
          <p:nvPr/>
        </p:nvPicPr>
        <p:blipFill rotWithShape="1">
          <a:blip r:embed="rId4">
            <a:alphaModFix/>
          </a:blip>
          <a:srcRect l="50000" t="7832" b="60646"/>
          <a:stretch/>
        </p:blipFill>
        <p:spPr>
          <a:xfrm>
            <a:off x="4195639" y="3055875"/>
            <a:ext cx="3800726" cy="2636124"/>
          </a:xfrm>
          <a:prstGeom prst="rect">
            <a:avLst/>
          </a:prstGeom>
          <a:noFill/>
          <a:ln>
            <a:noFill/>
          </a:ln>
        </p:spPr>
      </p:pic>
      <p:sp>
        <p:nvSpPr>
          <p:cNvPr id="223" name="Google Shape;223;p5"/>
          <p:cNvSpPr/>
          <p:nvPr/>
        </p:nvSpPr>
        <p:spPr>
          <a:xfrm>
            <a:off x="4483798" y="5987059"/>
            <a:ext cx="32244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Fig.4 3D Model of Bifurcation</a:t>
            </a:r>
            <a:endParaRPr sz="1800" b="0" i="0" u="none" strike="noStrike" cap="none">
              <a:solidFill>
                <a:srgbClr val="000000"/>
              </a:solidFill>
              <a:latin typeface="Calibri"/>
              <a:ea typeface="Calibri"/>
              <a:cs typeface="Calibri"/>
              <a:sym typeface="Calibri"/>
            </a:endParaRPr>
          </a:p>
        </p:txBody>
      </p:sp>
      <p:sp>
        <p:nvSpPr>
          <p:cNvPr id="224" name="Google Shape;22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225" name="Google Shape;225;p5"/>
          <p:cNvSpPr txBox="1">
            <a:spLocks noGrp="1"/>
          </p:cNvSpPr>
          <p:nvPr>
            <p:ph type="ftr" idx="11"/>
          </p:nvPr>
        </p:nvSpPr>
        <p:spPr>
          <a:xfrm>
            <a:off x="838200" y="6356350"/>
            <a:ext cx="958596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Elif Tekin et al. “Do Vascular Networks Branch Optimally or Randomly across Spatial Scales?” In: PLOS Computational Biology 12.11 (2016), e1005223.</a:t>
            </a:r>
            <a:endParaRPr/>
          </a:p>
        </p:txBody>
      </p:sp>
    </p:spTree>
  </p:cSld>
  <p:clrMapOvr>
    <a:masterClrMapping/>
  </p:clrMapOvr>
  <mc:AlternateContent xmlns:mc="http://schemas.openxmlformats.org/markup-compatibility/2006">
    <mc:Choice xmlns:p14="http://schemas.microsoft.com/office/powerpoint/2010/main" Requires="p14">
      <p:transition spd="slow" p14:dur="2000" advTm="67991"/>
    </mc:Choice>
    <mc:Fallback>
      <p:transition spd="slow" advTm="6799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a:t>Cost Function: Power Cost</a:t>
            </a:r>
            <a:endParaRPr>
              <a:latin typeface="Times New Roman"/>
              <a:ea typeface="Times New Roman"/>
              <a:cs typeface="Times New Roman"/>
              <a:sym typeface="Times New Roman"/>
            </a:endParaRPr>
          </a:p>
        </p:txBody>
      </p:sp>
      <p:sp>
        <p:nvSpPr>
          <p:cNvPr id="231" name="Google Shape;231;p6"/>
          <p:cNvSpPr txBox="1">
            <a:spLocks noGrp="1"/>
          </p:cNvSpPr>
          <p:nvPr>
            <p:ph type="body" idx="1"/>
          </p:nvPr>
        </p:nvSpPr>
        <p:spPr>
          <a:xfrm>
            <a:off x="838200" y="1693674"/>
            <a:ext cx="10693400" cy="4351500"/>
          </a:xfrm>
          <a:prstGeom prst="rect">
            <a:avLst/>
          </a:prstGeom>
          <a:noFill/>
          <a:ln>
            <a:noFill/>
          </a:ln>
        </p:spPr>
        <p:txBody>
          <a:bodyPr spcFirstLastPara="1" wrap="square" lIns="91425" tIns="45700" rIns="91425" bIns="45700" anchor="t" anchorCtr="0">
            <a:noAutofit/>
          </a:bodyPr>
          <a:lstStyle/>
          <a:p>
            <a:pPr marL="520700" lvl="0" indent="-457200" algn="l" rtl="0">
              <a:lnSpc>
                <a:spcPct val="100000"/>
              </a:lnSpc>
              <a:spcBef>
                <a:spcPts val="0"/>
              </a:spcBef>
              <a:spcAft>
                <a:spcPts val="0"/>
              </a:spcAft>
              <a:buSzPts val="2600"/>
              <a:buChar char="•"/>
            </a:pPr>
            <a:r>
              <a:rPr lang="en-US" sz="2600"/>
              <a:t>Power loss during blood circulation</a:t>
            </a:r>
            <a:endParaRPr sz="2600"/>
          </a:p>
          <a:p>
            <a:pPr marL="228600" lvl="0" indent="-50800" algn="l" rtl="0">
              <a:lnSpc>
                <a:spcPct val="100000"/>
              </a:lnSpc>
              <a:spcBef>
                <a:spcPts val="1000"/>
              </a:spcBef>
              <a:spcAft>
                <a:spcPts val="0"/>
              </a:spcAft>
              <a:buClr>
                <a:schemeClr val="dk1"/>
              </a:buClr>
              <a:buSzPts val="2800"/>
              <a:buNone/>
            </a:pPr>
            <a:endParaRPr sz="2600">
              <a:latin typeface="Times New Roman"/>
              <a:ea typeface="Times New Roman"/>
              <a:cs typeface="Times New Roman"/>
              <a:sym typeface="Times New Roman"/>
            </a:endParaRPr>
          </a:p>
          <a:p>
            <a:pPr marL="228600" lvl="0" indent="-50800" algn="l" rtl="0">
              <a:lnSpc>
                <a:spcPct val="100000"/>
              </a:lnSpc>
              <a:spcBef>
                <a:spcPts val="1000"/>
              </a:spcBef>
              <a:spcAft>
                <a:spcPts val="0"/>
              </a:spcAft>
              <a:buClr>
                <a:schemeClr val="dk1"/>
              </a:buClr>
              <a:buSzPts val="2800"/>
              <a:buNone/>
            </a:pPr>
            <a:endParaRPr sz="2600">
              <a:latin typeface="Times New Roman"/>
              <a:ea typeface="Times New Roman"/>
              <a:cs typeface="Times New Roman"/>
              <a:sym typeface="Times New Roman"/>
            </a:endParaRPr>
          </a:p>
        </p:txBody>
      </p:sp>
      <p:pic>
        <p:nvPicPr>
          <p:cNvPr id="232" name="Google Shape;232;p6"/>
          <p:cNvPicPr preferRelativeResize="0">
            <a:picLocks noGrp="1"/>
          </p:cNvPicPr>
          <p:nvPr>
            <p:ph type="body" idx="1"/>
          </p:nvPr>
        </p:nvPicPr>
        <p:blipFill rotWithShape="1">
          <a:blip r:embed="rId3">
            <a:alphaModFix/>
          </a:blip>
          <a:srcRect/>
          <a:stretch/>
        </p:blipFill>
        <p:spPr>
          <a:xfrm>
            <a:off x="3771250" y="2394069"/>
            <a:ext cx="4827300" cy="3258900"/>
          </a:xfrm>
          <a:prstGeom prst="rect">
            <a:avLst/>
          </a:prstGeom>
          <a:noFill/>
          <a:ln>
            <a:noFill/>
          </a:ln>
        </p:spPr>
      </p:pic>
      <p:sp>
        <p:nvSpPr>
          <p:cNvPr id="233" name="Google Shape;23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34" name="Google Shape;234;p6"/>
          <p:cNvSpPr txBox="1">
            <a:spLocks noGrp="1"/>
          </p:cNvSpPr>
          <p:nvPr>
            <p:ph type="ftr" idx="11"/>
          </p:nvPr>
        </p:nvSpPr>
        <p:spPr>
          <a:xfrm>
            <a:off x="838199" y="6356350"/>
            <a:ext cx="10078329"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Ferdinand le Noble Elizabeth A. V. Jones and Anne Eichmann. “What Determines Blood Vessel Structure? Genetic Prespecification vs. Hemodynamics”. In: Physiology 21 (2006), pp. 388–395.</a:t>
            </a:r>
            <a:endParaRPr/>
          </a:p>
        </p:txBody>
      </p:sp>
    </p:spTree>
  </p:cSld>
  <p:clrMapOvr>
    <a:masterClrMapping/>
  </p:clrMapOvr>
  <mc:AlternateContent xmlns:mc="http://schemas.openxmlformats.org/markup-compatibility/2006">
    <mc:Choice xmlns:p14="http://schemas.microsoft.com/office/powerpoint/2010/main" Requires="p14">
      <p:transition spd="slow" p14:dur="2000" advTm="59998"/>
    </mc:Choice>
    <mc:Fallback>
      <p:transition spd="slow" advTm="5999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Cost Function for Relaxation</a:t>
            </a:r>
            <a:endParaRPr/>
          </a:p>
        </p:txBody>
      </p:sp>
      <p:sp>
        <p:nvSpPr>
          <p:cNvPr id="240" name="Google Shape;240;p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a:p>
            <a:pPr marL="228600" lvl="0" indent="-50800" algn="l" rtl="0">
              <a:lnSpc>
                <a:spcPct val="90000"/>
              </a:lnSpc>
              <a:spcBef>
                <a:spcPts val="0"/>
              </a:spcBef>
              <a:spcAft>
                <a:spcPts val="0"/>
              </a:spcAft>
              <a:buClr>
                <a:schemeClr val="dk1"/>
              </a:buClr>
              <a:buSzPts val="2800"/>
              <a:buNone/>
            </a:pPr>
            <a:endParaRPr/>
          </a:p>
          <a:p>
            <a:pPr marL="228600" lvl="0" indent="-5080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r>
              <a:rPr lang="en-US"/>
              <a:t>subject to:</a:t>
            </a: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endParaRPr/>
          </a:p>
        </p:txBody>
      </p:sp>
      <p:pic>
        <p:nvPicPr>
          <p:cNvPr id="241" name="Google Shape;241;p7"/>
          <p:cNvPicPr preferRelativeResize="0"/>
          <p:nvPr/>
        </p:nvPicPr>
        <p:blipFill rotWithShape="1">
          <a:blip r:embed="rId3">
            <a:alphaModFix/>
          </a:blip>
          <a:srcRect l="33505" t="53395" r="40452" b="22529"/>
          <a:stretch/>
        </p:blipFill>
        <p:spPr>
          <a:xfrm>
            <a:off x="2153475" y="4069625"/>
            <a:ext cx="3622752" cy="1883825"/>
          </a:xfrm>
          <a:prstGeom prst="rect">
            <a:avLst/>
          </a:prstGeom>
          <a:noFill/>
          <a:ln>
            <a:noFill/>
          </a:ln>
        </p:spPr>
      </p:pic>
      <p:grpSp>
        <p:nvGrpSpPr>
          <p:cNvPr id="242" name="Google Shape;242;p7"/>
          <p:cNvGrpSpPr/>
          <p:nvPr/>
        </p:nvGrpSpPr>
        <p:grpSpPr>
          <a:xfrm>
            <a:off x="9104664" y="3646753"/>
            <a:ext cx="2028461" cy="1874621"/>
            <a:chOff x="4997875" y="3410800"/>
            <a:chExt cx="3175425" cy="2431100"/>
          </a:xfrm>
        </p:grpSpPr>
        <p:cxnSp>
          <p:nvCxnSpPr>
            <p:cNvPr id="243" name="Google Shape;243;p7"/>
            <p:cNvCxnSpPr/>
            <p:nvPr/>
          </p:nvCxnSpPr>
          <p:spPr>
            <a:xfrm>
              <a:off x="6482200" y="4622100"/>
              <a:ext cx="1691100" cy="0"/>
            </a:xfrm>
            <a:prstGeom prst="straightConnector1">
              <a:avLst/>
            </a:prstGeom>
            <a:noFill/>
            <a:ln w="38100" cap="flat" cmpd="sng">
              <a:solidFill>
                <a:schemeClr val="dk2"/>
              </a:solidFill>
              <a:prstDash val="solid"/>
              <a:round/>
              <a:headEnd type="oval" w="med" len="med"/>
              <a:tailEnd type="none" w="sm" len="sm"/>
            </a:ln>
          </p:spPr>
        </p:cxnSp>
        <p:grpSp>
          <p:nvGrpSpPr>
            <p:cNvPr id="244" name="Google Shape;244;p7"/>
            <p:cNvGrpSpPr/>
            <p:nvPr/>
          </p:nvGrpSpPr>
          <p:grpSpPr>
            <a:xfrm>
              <a:off x="4997875" y="3410800"/>
              <a:ext cx="3119125" cy="2431100"/>
              <a:chOff x="4997875" y="3410800"/>
              <a:chExt cx="3119125" cy="2431100"/>
            </a:xfrm>
          </p:grpSpPr>
          <p:cxnSp>
            <p:nvCxnSpPr>
              <p:cNvPr id="245" name="Google Shape;245;p7"/>
              <p:cNvCxnSpPr/>
              <p:nvPr/>
            </p:nvCxnSpPr>
            <p:spPr>
              <a:xfrm>
                <a:off x="6519800" y="3645075"/>
                <a:ext cx="1597200" cy="0"/>
              </a:xfrm>
              <a:prstGeom prst="straightConnector1">
                <a:avLst/>
              </a:prstGeom>
              <a:noFill/>
              <a:ln w="38100" cap="flat" cmpd="sng">
                <a:solidFill>
                  <a:schemeClr val="dk2"/>
                </a:solidFill>
                <a:prstDash val="solid"/>
                <a:round/>
                <a:headEnd type="none" w="sm" len="sm"/>
                <a:tailEnd type="none" w="sm" len="sm"/>
              </a:ln>
            </p:spPr>
          </p:cxnSp>
          <p:grpSp>
            <p:nvGrpSpPr>
              <p:cNvPr id="246" name="Google Shape;246;p7"/>
              <p:cNvGrpSpPr/>
              <p:nvPr/>
            </p:nvGrpSpPr>
            <p:grpSpPr>
              <a:xfrm>
                <a:off x="4997875" y="3410800"/>
                <a:ext cx="3099899" cy="2431100"/>
                <a:chOff x="4997875" y="3410800"/>
                <a:chExt cx="3099899" cy="2431100"/>
              </a:xfrm>
            </p:grpSpPr>
            <p:grpSp>
              <p:nvGrpSpPr>
                <p:cNvPr id="247" name="Google Shape;247;p7"/>
                <p:cNvGrpSpPr/>
                <p:nvPr/>
              </p:nvGrpSpPr>
              <p:grpSpPr>
                <a:xfrm>
                  <a:off x="4997875" y="3410800"/>
                  <a:ext cx="3099899" cy="2188101"/>
                  <a:chOff x="4997875" y="3410800"/>
                  <a:chExt cx="3099899" cy="2188101"/>
                </a:xfrm>
              </p:grpSpPr>
              <p:grpSp>
                <p:nvGrpSpPr>
                  <p:cNvPr id="248" name="Google Shape;248;p7"/>
                  <p:cNvGrpSpPr/>
                  <p:nvPr/>
                </p:nvGrpSpPr>
                <p:grpSpPr>
                  <a:xfrm>
                    <a:off x="4997875" y="3626400"/>
                    <a:ext cx="3099899" cy="1972501"/>
                    <a:chOff x="4997875" y="3626400"/>
                    <a:chExt cx="3099899" cy="1972501"/>
                  </a:xfrm>
                </p:grpSpPr>
                <p:cxnSp>
                  <p:nvCxnSpPr>
                    <p:cNvPr id="249" name="Google Shape;249;p7"/>
                    <p:cNvCxnSpPr/>
                    <p:nvPr/>
                  </p:nvCxnSpPr>
                  <p:spPr>
                    <a:xfrm>
                      <a:off x="4997875" y="4622100"/>
                      <a:ext cx="3099899" cy="976801"/>
                    </a:xfrm>
                    <a:prstGeom prst="bentConnector3">
                      <a:avLst>
                        <a:gd name="adj1" fmla="val 50000"/>
                      </a:avLst>
                    </a:prstGeom>
                    <a:noFill/>
                    <a:ln w="38100" cap="flat" cmpd="sng">
                      <a:solidFill>
                        <a:schemeClr val="dk2"/>
                      </a:solidFill>
                      <a:prstDash val="solid"/>
                      <a:round/>
                      <a:headEnd type="oval" w="med" len="med"/>
                      <a:tailEnd type="none" w="sm" len="sm"/>
                    </a:ln>
                  </p:spPr>
                </p:cxnSp>
                <p:cxnSp>
                  <p:nvCxnSpPr>
                    <p:cNvPr id="250" name="Google Shape;250;p7"/>
                    <p:cNvCxnSpPr/>
                    <p:nvPr/>
                  </p:nvCxnSpPr>
                  <p:spPr>
                    <a:xfrm rot="10800000">
                      <a:off x="6529225" y="3626400"/>
                      <a:ext cx="0" cy="995700"/>
                    </a:xfrm>
                    <a:prstGeom prst="straightConnector1">
                      <a:avLst/>
                    </a:prstGeom>
                    <a:noFill/>
                    <a:ln w="38100" cap="flat" cmpd="sng">
                      <a:solidFill>
                        <a:schemeClr val="dk2"/>
                      </a:solidFill>
                      <a:prstDash val="solid"/>
                      <a:round/>
                      <a:headEnd type="none" w="sm" len="sm"/>
                      <a:tailEnd type="none" w="sm" len="sm"/>
                    </a:ln>
                  </p:spPr>
                </p:cxnSp>
              </p:grpSp>
              <p:sp>
                <p:nvSpPr>
                  <p:cNvPr id="251" name="Google Shape;251;p7"/>
                  <p:cNvSpPr/>
                  <p:nvPr/>
                </p:nvSpPr>
                <p:spPr>
                  <a:xfrm>
                    <a:off x="7083500" y="4444350"/>
                    <a:ext cx="582300" cy="35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7"/>
                  <p:cNvSpPr/>
                  <p:nvPr/>
                </p:nvSpPr>
                <p:spPr>
                  <a:xfrm>
                    <a:off x="7074100" y="3410800"/>
                    <a:ext cx="582300" cy="35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3" name="Google Shape;253;p7"/>
                <p:cNvSpPr/>
                <p:nvPr/>
              </p:nvSpPr>
              <p:spPr>
                <a:xfrm>
                  <a:off x="7121050" y="5486400"/>
                  <a:ext cx="582300" cy="35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pic>
        <p:nvPicPr>
          <p:cNvPr id="254" name="Google Shape;254;p7"/>
          <p:cNvPicPr preferRelativeResize="0"/>
          <p:nvPr/>
        </p:nvPicPr>
        <p:blipFill rotWithShape="1">
          <a:blip r:embed="rId4">
            <a:alphaModFix/>
          </a:blip>
          <a:srcRect l="5239" t="26620" r="17240" b="57260"/>
          <a:stretch/>
        </p:blipFill>
        <p:spPr>
          <a:xfrm>
            <a:off x="838200" y="1690700"/>
            <a:ext cx="10515600" cy="1230012"/>
          </a:xfrm>
          <a:prstGeom prst="rect">
            <a:avLst/>
          </a:prstGeom>
          <a:noFill/>
          <a:ln>
            <a:noFill/>
          </a:ln>
        </p:spPr>
      </p:pic>
      <p:pic>
        <p:nvPicPr>
          <p:cNvPr id="255" name="Google Shape;255;p7"/>
          <p:cNvPicPr preferRelativeResize="0"/>
          <p:nvPr/>
        </p:nvPicPr>
        <p:blipFill rotWithShape="1">
          <a:blip r:embed="rId4">
            <a:alphaModFix/>
          </a:blip>
          <a:srcRect l="24196" t="49864" r="40205" b="40820"/>
          <a:stretch/>
        </p:blipFill>
        <p:spPr>
          <a:xfrm>
            <a:off x="2153487" y="2760912"/>
            <a:ext cx="4933426" cy="726124"/>
          </a:xfrm>
          <a:prstGeom prst="rect">
            <a:avLst/>
          </a:prstGeom>
          <a:noFill/>
          <a:ln>
            <a:noFill/>
          </a:ln>
        </p:spPr>
      </p:pic>
      <p:pic>
        <p:nvPicPr>
          <p:cNvPr id="256" name="Google Shape;256;p7"/>
          <p:cNvPicPr preferRelativeResize="0"/>
          <p:nvPr/>
        </p:nvPicPr>
        <p:blipFill rotWithShape="1">
          <a:blip r:embed="rId5">
            <a:alphaModFix/>
          </a:blip>
          <a:srcRect l="46666" t="58305" b="11760"/>
          <a:stretch/>
        </p:blipFill>
        <p:spPr>
          <a:xfrm>
            <a:off x="6687848" y="3964369"/>
            <a:ext cx="2519426" cy="1668711"/>
          </a:xfrm>
          <a:prstGeom prst="rect">
            <a:avLst/>
          </a:prstGeom>
          <a:noFill/>
          <a:ln>
            <a:noFill/>
          </a:ln>
        </p:spPr>
      </p:pic>
      <p:sp>
        <p:nvSpPr>
          <p:cNvPr id="257" name="Google Shape;257;p7"/>
          <p:cNvSpPr/>
          <p:nvPr/>
        </p:nvSpPr>
        <p:spPr>
          <a:xfrm>
            <a:off x="6529883" y="5588837"/>
            <a:ext cx="32244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5</a:t>
            </a:r>
            <a:r>
              <a:rPr lang="en-US" sz="1800" b="0" i="0" u="none" strike="noStrike" cap="none" dirty="0">
                <a:solidFill>
                  <a:srgbClr val="000000"/>
                </a:solidFill>
                <a:latin typeface="Calibri"/>
                <a:ea typeface="Calibri"/>
                <a:cs typeface="Calibri"/>
                <a:sym typeface="Calibri"/>
              </a:rPr>
              <a:t> Illustration of MC</a:t>
            </a:r>
            <a:endParaRPr sz="1800" b="0" i="0" u="none" strike="noStrike" cap="none" dirty="0">
              <a:solidFill>
                <a:srgbClr val="000000"/>
              </a:solidFill>
              <a:latin typeface="Calibri"/>
              <a:ea typeface="Calibri"/>
              <a:cs typeface="Calibri"/>
              <a:sym typeface="Calibri"/>
            </a:endParaRPr>
          </a:p>
        </p:txBody>
      </p:sp>
      <p:sp>
        <p:nvSpPr>
          <p:cNvPr id="258" name="Google Shape;258;p7"/>
          <p:cNvSpPr/>
          <p:nvPr/>
        </p:nvSpPr>
        <p:spPr>
          <a:xfrm>
            <a:off x="8895739" y="5588837"/>
            <a:ext cx="32244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Calibri"/>
                <a:ea typeface="Calibri"/>
                <a:cs typeface="Calibri"/>
                <a:sym typeface="Calibri"/>
              </a:rPr>
              <a:t>Fig.</a:t>
            </a:r>
            <a:r>
              <a:rPr lang="en-US" altLang="zh-CN" sz="1800" b="0" i="0" u="none" strike="noStrike" cap="none" dirty="0">
                <a:solidFill>
                  <a:schemeClr val="dk1"/>
                </a:solidFill>
                <a:latin typeface="Calibri"/>
                <a:ea typeface="Calibri"/>
                <a:cs typeface="Calibri"/>
                <a:sym typeface="Calibri"/>
              </a:rPr>
              <a:t>6</a:t>
            </a:r>
            <a:r>
              <a:rPr lang="en-US" sz="1800" b="0" i="0" u="none" strike="noStrike" cap="none" dirty="0">
                <a:solidFill>
                  <a:schemeClr val="dk1"/>
                </a:solidFill>
                <a:latin typeface="Calibri"/>
                <a:ea typeface="Calibri"/>
                <a:cs typeface="Calibri"/>
                <a:sym typeface="Calibri"/>
              </a:rPr>
              <a:t> Illustration of PC</a:t>
            </a:r>
            <a:endParaRPr sz="1800" b="0" i="0" u="none" strike="noStrike" cap="none" dirty="0">
              <a:solidFill>
                <a:srgbClr val="000000"/>
              </a:solidFill>
              <a:latin typeface="Calibri"/>
              <a:ea typeface="Calibri"/>
              <a:cs typeface="Calibri"/>
              <a:sym typeface="Calibri"/>
            </a:endParaRPr>
          </a:p>
        </p:txBody>
      </p:sp>
      <p:sp>
        <p:nvSpPr>
          <p:cNvPr id="259" name="Google Shape;25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81876"/>
    </mc:Choice>
    <mc:Fallback>
      <p:transition spd="slow" advTm="8187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Optimization Algorithms</a:t>
            </a:r>
            <a:endParaRPr dirty="0"/>
          </a:p>
        </p:txBody>
      </p:sp>
      <p:sp>
        <p:nvSpPr>
          <p:cNvPr id="265" name="Google Shape;265;p8"/>
          <p:cNvSpPr txBox="1">
            <a:spLocks noGrp="1"/>
          </p:cNvSpPr>
          <p:nvPr>
            <p:ph type="body" idx="1"/>
          </p:nvPr>
        </p:nvSpPr>
        <p:spPr>
          <a:xfrm>
            <a:off x="838200" y="1460108"/>
            <a:ext cx="10515600" cy="46044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0"/>
              </a:spcBef>
              <a:spcAft>
                <a:spcPts val="0"/>
              </a:spcAft>
              <a:buSzPts val="1800"/>
              <a:buChar char="●"/>
            </a:pPr>
            <a:r>
              <a:rPr lang="en-US" sz="2600" dirty="0"/>
              <a:t>Gradient-Descent</a:t>
            </a:r>
            <a:endParaRPr sz="2600" dirty="0"/>
          </a:p>
          <a:p>
            <a:pPr marL="457200" lvl="0" indent="0" algn="l" rtl="0">
              <a:lnSpc>
                <a:spcPct val="90000"/>
              </a:lnSpc>
              <a:spcBef>
                <a:spcPts val="0"/>
              </a:spcBef>
              <a:spcAft>
                <a:spcPts val="0"/>
              </a:spcAft>
              <a:buSzPts val="1800"/>
              <a:buNone/>
            </a:pPr>
            <a:r>
              <a:rPr lang="en-US" sz="2000" dirty="0"/>
              <a:t>Follows the gradient to reach the </a:t>
            </a:r>
            <a:endParaRPr sz="2000" dirty="0"/>
          </a:p>
          <a:p>
            <a:pPr marL="457200" lvl="0" indent="0" algn="l" rtl="0">
              <a:lnSpc>
                <a:spcPct val="90000"/>
              </a:lnSpc>
              <a:spcBef>
                <a:spcPts val="0"/>
              </a:spcBef>
              <a:spcAft>
                <a:spcPts val="0"/>
              </a:spcAft>
              <a:buSzPts val="1800"/>
              <a:buNone/>
            </a:pPr>
            <a:r>
              <a:rPr lang="en-US" sz="2000" dirty="0"/>
              <a:t>optimum point</a:t>
            </a:r>
            <a:endParaRPr sz="2000" dirty="0"/>
          </a:p>
          <a:p>
            <a:pPr marL="45720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a:p>
            <a:pPr marL="457200" lvl="0" indent="-228600" algn="l" rtl="0">
              <a:lnSpc>
                <a:spcPct val="90000"/>
              </a:lnSpc>
              <a:spcBef>
                <a:spcPts val="0"/>
              </a:spcBef>
              <a:spcAft>
                <a:spcPts val="0"/>
              </a:spcAft>
              <a:buSzPts val="1800"/>
              <a:buNone/>
            </a:pPr>
            <a:endParaRPr dirty="0"/>
          </a:p>
          <a:p>
            <a:pPr marL="457200" lvl="0" indent="-228600" algn="l" rtl="0">
              <a:lnSpc>
                <a:spcPct val="90000"/>
              </a:lnSpc>
              <a:spcBef>
                <a:spcPts val="0"/>
              </a:spcBef>
              <a:spcAft>
                <a:spcPts val="0"/>
              </a:spcAft>
              <a:buSzPts val="1800"/>
              <a:buNone/>
            </a:pPr>
            <a:endParaRPr lang="en-US" sz="2600" dirty="0"/>
          </a:p>
          <a:p>
            <a:pPr marL="457200" lvl="0" indent="-228600" algn="l" rtl="0">
              <a:lnSpc>
                <a:spcPct val="90000"/>
              </a:lnSpc>
              <a:spcBef>
                <a:spcPts val="0"/>
              </a:spcBef>
              <a:spcAft>
                <a:spcPts val="0"/>
              </a:spcAft>
              <a:buSzPts val="1800"/>
              <a:buNone/>
            </a:pPr>
            <a:endParaRPr sz="2000" dirty="0"/>
          </a:p>
          <a:p>
            <a:pPr marL="457200" lvl="0" indent="-342900" algn="l" rtl="0">
              <a:lnSpc>
                <a:spcPct val="90000"/>
              </a:lnSpc>
              <a:spcBef>
                <a:spcPts val="0"/>
              </a:spcBef>
              <a:spcAft>
                <a:spcPts val="0"/>
              </a:spcAft>
              <a:buSzPts val="1800"/>
              <a:buChar char="●"/>
            </a:pPr>
            <a:r>
              <a:rPr lang="en-US" sz="2600" dirty="0"/>
              <a:t>Simulated Annealing</a:t>
            </a:r>
            <a:endParaRPr sz="2600" dirty="0"/>
          </a:p>
          <a:p>
            <a:pPr marL="457200" lvl="0" indent="0" algn="l" rtl="0">
              <a:lnSpc>
                <a:spcPct val="90000"/>
              </a:lnSpc>
              <a:spcBef>
                <a:spcPts val="0"/>
              </a:spcBef>
              <a:spcAft>
                <a:spcPts val="0"/>
              </a:spcAft>
              <a:buSzPts val="1800"/>
              <a:buNone/>
            </a:pPr>
            <a:r>
              <a:rPr lang="en-US" sz="2000" dirty="0"/>
              <a:t>Samples multiple points in the domain </a:t>
            </a:r>
            <a:endParaRPr sz="2000" dirty="0"/>
          </a:p>
          <a:p>
            <a:pPr marL="457200" lvl="0" indent="0" algn="l" rtl="0">
              <a:lnSpc>
                <a:spcPct val="90000"/>
              </a:lnSpc>
              <a:spcBef>
                <a:spcPts val="0"/>
              </a:spcBef>
              <a:spcAft>
                <a:spcPts val="0"/>
              </a:spcAft>
              <a:buSzPts val="1800"/>
              <a:buNone/>
            </a:pPr>
            <a:r>
              <a:rPr lang="en-US" sz="2000" dirty="0"/>
              <a:t>and then narrows down to an optimum</a:t>
            </a:r>
            <a:endParaRPr sz="2000" dirty="0"/>
          </a:p>
          <a:p>
            <a:pPr marL="45720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p:txBody>
      </p:sp>
      <p:pic>
        <p:nvPicPr>
          <p:cNvPr id="266" name="Google Shape;266;p8"/>
          <p:cNvPicPr preferRelativeResize="0"/>
          <p:nvPr/>
        </p:nvPicPr>
        <p:blipFill rotWithShape="1">
          <a:blip r:embed="rId3">
            <a:alphaModFix/>
          </a:blip>
          <a:srcRect/>
          <a:stretch/>
        </p:blipFill>
        <p:spPr>
          <a:xfrm>
            <a:off x="6877576" y="5011217"/>
            <a:ext cx="3818960" cy="1146276"/>
          </a:xfrm>
          <a:prstGeom prst="rect">
            <a:avLst/>
          </a:prstGeom>
          <a:noFill/>
          <a:ln w="19050" cap="flat" cmpd="sng">
            <a:solidFill>
              <a:schemeClr val="dk2"/>
            </a:solidFill>
            <a:prstDash val="solid"/>
            <a:round/>
            <a:headEnd type="none" w="sm" len="sm"/>
            <a:tailEnd type="none" w="sm" len="sm"/>
          </a:ln>
        </p:spPr>
      </p:pic>
      <p:pic>
        <p:nvPicPr>
          <p:cNvPr id="267" name="Google Shape;267;p8"/>
          <p:cNvPicPr preferRelativeResize="0"/>
          <p:nvPr/>
        </p:nvPicPr>
        <p:blipFill rotWithShape="1">
          <a:blip r:embed="rId4">
            <a:alphaModFix/>
          </a:blip>
          <a:srcRect/>
          <a:stretch/>
        </p:blipFill>
        <p:spPr>
          <a:xfrm>
            <a:off x="6877576" y="2493919"/>
            <a:ext cx="2572885" cy="1924014"/>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590116" y="2516552"/>
            <a:ext cx="3224400" cy="1924014"/>
          </a:xfrm>
          <a:prstGeom prst="rect">
            <a:avLst/>
          </a:prstGeom>
          <a:noFill/>
          <a:ln>
            <a:noFill/>
          </a:ln>
        </p:spPr>
      </p:pic>
      <p:sp>
        <p:nvSpPr>
          <p:cNvPr id="269" name="Google Shape;26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dirty="0"/>
          </a:p>
        </p:txBody>
      </p:sp>
      <p:sp>
        <p:nvSpPr>
          <p:cNvPr id="270" name="Google Shape;270;p8"/>
          <p:cNvSpPr txBox="1"/>
          <p:nvPr/>
        </p:nvSpPr>
        <p:spPr>
          <a:xfrm>
            <a:off x="5369784" y="998738"/>
            <a:ext cx="10515600" cy="1748248"/>
          </a:xfrm>
          <a:prstGeom prst="rect">
            <a:avLst/>
          </a:prstGeom>
          <a:noFill/>
          <a:ln>
            <a:noFill/>
          </a:ln>
        </p:spPr>
        <p:txBody>
          <a:bodyPr spcFirstLastPara="1" wrap="square" lIns="91425" tIns="45700" rIns="91425" bIns="45700" anchor="t" anchorCtr="0">
            <a:noAutofit/>
          </a:bodyPr>
          <a:lstStyle/>
          <a:p>
            <a:pPr marL="457200" marR="0" lvl="0" indent="0" algn="l" rtl="0">
              <a:lnSpc>
                <a:spcPct val="90000"/>
              </a:lnSpc>
              <a:spcBef>
                <a:spcPts val="0"/>
              </a:spcBef>
              <a:spcAft>
                <a:spcPts val="0"/>
              </a:spcAft>
              <a:buClr>
                <a:schemeClr val="dk1"/>
              </a:buClr>
              <a:buSzPts val="1800"/>
              <a:buFont typeface="Arial"/>
              <a:buNone/>
            </a:pPr>
            <a:endParaRPr sz="2800" b="0" i="0" u="none" strike="noStrike" cap="none" dirty="0">
              <a:solidFill>
                <a:schemeClr val="dk1"/>
              </a:solidFill>
              <a:latin typeface="Calibri"/>
              <a:ea typeface="Calibri"/>
              <a:cs typeface="Calibri"/>
              <a:sym typeface="Calibri"/>
            </a:endParaRPr>
          </a:p>
          <a:p>
            <a:pPr marL="457200" marR="0" lvl="0" indent="-342900" algn="l" rtl="0">
              <a:lnSpc>
                <a:spcPct val="90000"/>
              </a:lnSpc>
              <a:spcBef>
                <a:spcPts val="0"/>
              </a:spcBef>
              <a:spcAft>
                <a:spcPts val="0"/>
              </a:spcAft>
              <a:buClr>
                <a:schemeClr val="dk1"/>
              </a:buClr>
              <a:buSzPts val="1800"/>
              <a:buFont typeface="Arial"/>
              <a:buChar char="●"/>
            </a:pPr>
            <a:r>
              <a:rPr lang="en-US" sz="2600" b="0" i="0" u="none" strike="noStrike" cap="none" dirty="0">
                <a:solidFill>
                  <a:schemeClr val="dk1"/>
                </a:solidFill>
                <a:latin typeface="Calibri"/>
                <a:ea typeface="Calibri"/>
                <a:cs typeface="Calibri"/>
                <a:sym typeface="Calibri"/>
              </a:rPr>
              <a:t>Surrogate-based Modelling</a:t>
            </a:r>
            <a:endParaRPr dirty="0"/>
          </a:p>
          <a:p>
            <a:pPr marL="457200" marR="0" lvl="0" indent="0" algn="l" rtl="0">
              <a:lnSpc>
                <a:spcPct val="90000"/>
              </a:lnSpc>
              <a:spcBef>
                <a:spcPts val="0"/>
              </a:spcBef>
              <a:spcAft>
                <a:spcPts val="0"/>
              </a:spcAft>
              <a:buClr>
                <a:schemeClr val="dk1"/>
              </a:buClr>
              <a:buSzPts val="1800"/>
              <a:buFont typeface="Arial"/>
              <a:buNone/>
            </a:pPr>
            <a:r>
              <a:rPr lang="en-US" sz="2000" b="0" i="0" u="none" strike="noStrike" cap="none" dirty="0">
                <a:solidFill>
                  <a:schemeClr val="dk1"/>
                </a:solidFill>
                <a:latin typeface="Calibri"/>
                <a:ea typeface="Calibri"/>
                <a:cs typeface="Calibri"/>
                <a:sym typeface="Calibri"/>
              </a:rPr>
              <a:t>Approximates the actual objective function based </a:t>
            </a:r>
            <a:endParaRPr sz="2000" dirty="0"/>
          </a:p>
          <a:p>
            <a:pPr marL="457200" marR="0" lvl="0" indent="0" algn="l" rtl="0">
              <a:lnSpc>
                <a:spcPct val="90000"/>
              </a:lnSpc>
              <a:spcBef>
                <a:spcPts val="0"/>
              </a:spcBef>
              <a:spcAft>
                <a:spcPts val="0"/>
              </a:spcAft>
              <a:buClr>
                <a:schemeClr val="dk1"/>
              </a:buClr>
              <a:buSzPts val="1800"/>
              <a:buFont typeface="Arial"/>
              <a:buNone/>
            </a:pPr>
            <a:r>
              <a:rPr lang="en-US" sz="2000" b="0" i="0" u="none" strike="noStrike" cap="none" dirty="0">
                <a:solidFill>
                  <a:schemeClr val="dk1"/>
                </a:solidFill>
                <a:latin typeface="Calibri"/>
                <a:ea typeface="Calibri"/>
                <a:cs typeface="Calibri"/>
                <a:sym typeface="Calibri"/>
              </a:rPr>
              <a:t>on sampled points and then gives the minimum</a:t>
            </a:r>
            <a:endParaRPr sz="2000" dirty="0"/>
          </a:p>
          <a:p>
            <a:pPr marL="457200" marR="0" lvl="0" indent="0" algn="l" rtl="0">
              <a:lnSpc>
                <a:spcPct val="90000"/>
              </a:lnSpc>
              <a:spcBef>
                <a:spcPts val="0"/>
              </a:spcBef>
              <a:spcAft>
                <a:spcPts val="0"/>
              </a:spcAft>
              <a:buClr>
                <a:schemeClr val="dk1"/>
              </a:buClr>
              <a:buSzPts val="1800"/>
              <a:buFont typeface="Arial"/>
              <a:buNone/>
            </a:pPr>
            <a:endParaRPr sz="2800" b="0" i="0" u="none" strike="noStrike" cap="none" dirty="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chemeClr val="dk1"/>
              </a:buClr>
              <a:buSzPts val="1800"/>
              <a:buFont typeface="Arial"/>
              <a:buNone/>
            </a:pPr>
            <a:endParaRPr sz="2800" b="0" i="0" u="none" strike="noStrike" cap="none" dirty="0">
              <a:solidFill>
                <a:schemeClr val="dk1"/>
              </a:solidFill>
              <a:latin typeface="Calibri"/>
              <a:ea typeface="Calibri"/>
              <a:cs typeface="Calibri"/>
              <a:sym typeface="Calibri"/>
            </a:endParaRPr>
          </a:p>
        </p:txBody>
      </p:sp>
      <p:sp>
        <p:nvSpPr>
          <p:cNvPr id="9" name="Google Shape;257;p7">
            <a:extLst>
              <a:ext uri="{FF2B5EF4-FFF2-40B4-BE49-F238E27FC236}">
                <a16:creationId xmlns:a16="http://schemas.microsoft.com/office/drawing/2014/main" id="{FB09A500-5497-9E4F-9B22-DD6071A1A34A}"/>
              </a:ext>
            </a:extLst>
          </p:cNvPr>
          <p:cNvSpPr/>
          <p:nvPr/>
        </p:nvSpPr>
        <p:spPr>
          <a:xfrm>
            <a:off x="1590116" y="4518854"/>
            <a:ext cx="32244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dirty="0">
                <a:latin typeface="Calibri"/>
                <a:ea typeface="Calibri"/>
                <a:cs typeface="Calibri"/>
                <a:sym typeface="Calibri"/>
              </a:rPr>
              <a:t>7</a:t>
            </a:r>
            <a:r>
              <a:rPr 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Cost</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Change</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for</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GD</a:t>
            </a:r>
            <a:endParaRPr sz="1800" b="0" i="0" u="none" strike="noStrike" cap="none" dirty="0">
              <a:solidFill>
                <a:srgbClr val="000000"/>
              </a:solidFill>
              <a:latin typeface="Calibri"/>
              <a:ea typeface="Calibri"/>
              <a:cs typeface="Calibri"/>
              <a:sym typeface="Calibri"/>
            </a:endParaRPr>
          </a:p>
        </p:txBody>
      </p:sp>
      <p:sp>
        <p:nvSpPr>
          <p:cNvPr id="10" name="Google Shape;257;p7">
            <a:extLst>
              <a:ext uri="{FF2B5EF4-FFF2-40B4-BE49-F238E27FC236}">
                <a16:creationId xmlns:a16="http://schemas.microsoft.com/office/drawing/2014/main" id="{FA8A2F1D-9BAB-AC4B-9350-56EC75190467}"/>
              </a:ext>
            </a:extLst>
          </p:cNvPr>
          <p:cNvSpPr/>
          <p:nvPr/>
        </p:nvSpPr>
        <p:spPr>
          <a:xfrm>
            <a:off x="6551818" y="4440446"/>
            <a:ext cx="32244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8</a:t>
            </a:r>
            <a:r>
              <a:rPr 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Cost</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Change</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for</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SM</a:t>
            </a:r>
            <a:endParaRPr sz="1800" b="0" i="0" u="none" strike="noStrike" cap="none" dirty="0">
              <a:solidFill>
                <a:srgbClr val="000000"/>
              </a:solidFill>
              <a:latin typeface="Calibri"/>
              <a:ea typeface="Calibri"/>
              <a:cs typeface="Calibri"/>
              <a:sym typeface="Calibri"/>
            </a:endParaRPr>
          </a:p>
        </p:txBody>
      </p:sp>
      <p:sp>
        <p:nvSpPr>
          <p:cNvPr id="11" name="Google Shape;257;p7">
            <a:extLst>
              <a:ext uri="{FF2B5EF4-FFF2-40B4-BE49-F238E27FC236}">
                <a16:creationId xmlns:a16="http://schemas.microsoft.com/office/drawing/2014/main" id="{A80B9F64-05DE-AB49-8180-56E8486DF930}"/>
              </a:ext>
            </a:extLst>
          </p:cNvPr>
          <p:cNvSpPr/>
          <p:nvPr/>
        </p:nvSpPr>
        <p:spPr>
          <a:xfrm>
            <a:off x="6551818" y="6147494"/>
            <a:ext cx="32244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a:t>
            </a:r>
            <a:r>
              <a:rPr lang="en-US" altLang="zh-CN" sz="1800" b="0" i="0" u="none" strike="noStrike" cap="none" dirty="0">
                <a:solidFill>
                  <a:srgbClr val="000000"/>
                </a:solidFill>
                <a:latin typeface="Calibri"/>
                <a:ea typeface="Calibri"/>
                <a:cs typeface="Calibri"/>
                <a:sym typeface="Calibri"/>
              </a:rPr>
              <a:t>9</a:t>
            </a:r>
            <a:r>
              <a:rPr 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Cost</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Change</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for</a:t>
            </a:r>
            <a:r>
              <a:rPr lang="zh-CN" altLang="en-US" sz="1800" b="0" i="0" u="none" strike="noStrike" cap="none" dirty="0">
                <a:solidFill>
                  <a:srgbClr val="000000"/>
                </a:solidFill>
                <a:latin typeface="Calibri"/>
                <a:ea typeface="Calibri"/>
                <a:cs typeface="Calibri"/>
                <a:sym typeface="Calibri"/>
              </a:rPr>
              <a:t> </a:t>
            </a:r>
            <a:r>
              <a:rPr lang="en-US" altLang="zh-CN" sz="1800" b="0" i="0" u="none" strike="noStrike" cap="none" dirty="0">
                <a:solidFill>
                  <a:srgbClr val="000000"/>
                </a:solidFill>
                <a:latin typeface="Calibri"/>
                <a:ea typeface="Calibri"/>
                <a:cs typeface="Calibri"/>
                <a:sym typeface="Calibri"/>
              </a:rPr>
              <a:t>SA</a:t>
            </a:r>
            <a:endParaRPr sz="18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49359"/>
    </mc:Choice>
    <mc:Fallback>
      <p:transition spd="slow" advTm="4935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a:t>Optimization Algorithm</a:t>
            </a:r>
            <a:endParaRPr/>
          </a:p>
        </p:txBody>
      </p:sp>
      <p:sp>
        <p:nvSpPr>
          <p:cNvPr id="276" name="Google Shape;276;p9"/>
          <p:cNvSpPr txBox="1">
            <a:spLocks noGrp="1"/>
          </p:cNvSpPr>
          <p:nvPr>
            <p:ph type="body" idx="1"/>
          </p:nvPr>
        </p:nvSpPr>
        <p:spPr>
          <a:xfrm>
            <a:off x="838200" y="1551925"/>
            <a:ext cx="6887658" cy="4625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800"/>
              <a:buNone/>
            </a:pPr>
            <a:r>
              <a:rPr lang="en-US" b="1" dirty="0"/>
              <a:t>Simulated Annealing</a:t>
            </a:r>
            <a:endParaRPr b="1" dirty="0"/>
          </a:p>
          <a:p>
            <a:pPr marL="342900"/>
            <a:r>
              <a:rPr lang="en-US" sz="2400" dirty="0"/>
              <a:t>An optimization method inspired by annealing process in metallurgy.</a:t>
            </a:r>
          </a:p>
          <a:p>
            <a:pPr marL="342900"/>
            <a:endParaRPr sz="2400" dirty="0"/>
          </a:p>
          <a:p>
            <a:pPr marL="342900"/>
            <a:r>
              <a:rPr lang="en-US" sz="2400" dirty="0"/>
              <a:t>Has high probability of acceptance in the beginning and it decreases with temperature (iterations).</a:t>
            </a:r>
            <a:endParaRPr sz="2400" dirty="0"/>
          </a:p>
          <a:p>
            <a:pPr marL="342900"/>
            <a:r>
              <a:rPr lang="en-US" sz="2400" dirty="0"/>
              <a:t>Finds the global optimum when there are multiple local optima.</a:t>
            </a:r>
            <a:endParaRPr sz="2400" dirty="0"/>
          </a:p>
        </p:txBody>
      </p:sp>
      <p:sp>
        <p:nvSpPr>
          <p:cNvPr id="277" name="Google Shape;27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278" name="Google Shape;278;p9"/>
          <p:cNvSpPr/>
          <p:nvPr/>
        </p:nvSpPr>
        <p:spPr>
          <a:xfrm>
            <a:off x="8402219" y="4972183"/>
            <a:ext cx="227522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1</a:t>
            </a:r>
            <a:r>
              <a:rPr lang="en-US" altLang="zh-CN" sz="1800" b="0" i="0" u="none" strike="noStrike" cap="none" dirty="0">
                <a:solidFill>
                  <a:srgbClr val="000000"/>
                </a:solidFill>
                <a:latin typeface="Calibri"/>
                <a:ea typeface="Calibri"/>
                <a:cs typeface="Calibri"/>
                <a:sym typeface="Calibri"/>
              </a:rPr>
              <a:t>0</a:t>
            </a:r>
            <a:r>
              <a:rPr lang="en-US" sz="1800" b="0" i="0" u="none" strike="noStrike" cap="none" dirty="0">
                <a:solidFill>
                  <a:srgbClr val="000000"/>
                </a:solidFill>
                <a:latin typeface="Calibri"/>
                <a:ea typeface="Calibri"/>
                <a:cs typeface="Calibri"/>
                <a:sym typeface="Calibri"/>
              </a:rPr>
              <a:t> Simulated Annealing Example</a:t>
            </a:r>
            <a:endParaRPr sz="1800" b="0" i="0" u="none" strike="noStrike" cap="none" dirty="0">
              <a:solidFill>
                <a:srgbClr val="000000"/>
              </a:solidFill>
              <a:latin typeface="Calibri"/>
              <a:ea typeface="Calibri"/>
              <a:cs typeface="Calibri"/>
              <a:sym typeface="Calibri"/>
            </a:endParaRPr>
          </a:p>
        </p:txBody>
      </p:sp>
      <p:pic>
        <p:nvPicPr>
          <p:cNvPr id="279" name="Google Shape;279;p9"/>
          <p:cNvPicPr preferRelativeResize="0"/>
          <p:nvPr/>
        </p:nvPicPr>
        <p:blipFill>
          <a:blip r:embed="rId3">
            <a:alphaModFix/>
          </a:blip>
          <a:stretch>
            <a:fillRect/>
          </a:stretch>
        </p:blipFill>
        <p:spPr>
          <a:xfrm>
            <a:off x="7951529" y="1658963"/>
            <a:ext cx="3176600" cy="3176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31132"/>
    </mc:Choice>
    <mc:Fallback>
      <p:transition spd="slow" advTm="31132"/>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1454</Words>
  <Application>Microsoft Macintosh PowerPoint</Application>
  <PresentationFormat>Widescreen</PresentationFormat>
  <Paragraphs>246</Paragraphs>
  <Slides>31</Slides>
  <Notes>30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Cambria Math</vt:lpstr>
      <vt:lpstr>Courier New</vt:lpstr>
      <vt:lpstr>Times New Roman</vt:lpstr>
      <vt:lpstr>Office Theme</vt:lpstr>
      <vt:lpstr>Office Theme</vt:lpstr>
      <vt:lpstr>Mathematical Reconstruction of Patient-Specific Vascular Network Based on Clinical Images and Global Optimization</vt:lpstr>
      <vt:lpstr>Motivation</vt:lpstr>
      <vt:lpstr>Patient-specific Vascular Network</vt:lpstr>
      <vt:lpstr>Our Framework</vt:lpstr>
      <vt:lpstr>Cost Function: Material Cost</vt:lpstr>
      <vt:lpstr>Cost Function: Power Cost</vt:lpstr>
      <vt:lpstr>Cost Function for Relaxation</vt:lpstr>
      <vt:lpstr>Optimization Algorithms</vt:lpstr>
      <vt:lpstr>Optimization Algorithm</vt:lpstr>
      <vt:lpstr>Optimization Algorithm</vt:lpstr>
      <vt:lpstr>Optimization Algorithm: Parameters</vt:lpstr>
      <vt:lpstr>GCO Implementation (2D)</vt:lpstr>
      <vt:lpstr>GCO Implementation (3D)</vt:lpstr>
      <vt:lpstr>Locate Fixed Nodes: Extract Main Vessels</vt:lpstr>
      <vt:lpstr>Locate Fixed Nodes: Extract Main Vessels</vt:lpstr>
      <vt:lpstr>Locate Fixed Nodes:  Node and Edge Representation</vt:lpstr>
      <vt:lpstr>Sample Leaf Nodes: Parametrization</vt:lpstr>
      <vt:lpstr>Sample Leaf Nodes: Approach</vt:lpstr>
      <vt:lpstr>Sampling Algorithm: Region of Influence</vt:lpstr>
      <vt:lpstr>GCO Forest on Brain Vascular Network</vt:lpstr>
      <vt:lpstr>GCO Forest: Result</vt:lpstr>
      <vt:lpstr>Characterize Trees: Horton-Strahler Order</vt:lpstr>
      <vt:lpstr>GCO Forest: Result</vt:lpstr>
      <vt:lpstr>Result Analysis: Validation</vt:lpstr>
      <vt:lpstr>Result Analysis: Validation</vt:lpstr>
      <vt:lpstr>Result Analysis: Validation</vt:lpstr>
      <vt:lpstr>Analysis: 3D Visualization of Final Model</vt:lpstr>
      <vt:lpstr>Analysis: Blood Flow Modelling</vt:lpstr>
      <vt:lpstr>Future Work</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Mathematical Reconstruction of Patient-Specific Vascular Network Based on Clinical Images and Global Optimization</dc:title>
  <cp:lastModifiedBy>Junhong Shen</cp:lastModifiedBy>
  <cp:revision>12</cp:revision>
  <dcterms:modified xsi:type="dcterms:W3CDTF">2019-08-28T17:33:30Z</dcterms:modified>
</cp:coreProperties>
</file>